
<file path=[Content_Types].xml><?xml version="1.0" encoding="utf-8"?>
<Types xmlns="http://schemas.openxmlformats.org/package/2006/content-types">
  <Default Extension="(null)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256" r:id="rId2"/>
    <p:sldId id="470" r:id="rId3"/>
    <p:sldId id="339" r:id="rId4"/>
    <p:sldId id="343" r:id="rId5"/>
    <p:sldId id="412" r:id="rId6"/>
    <p:sldId id="413" r:id="rId7"/>
    <p:sldId id="344" r:id="rId8"/>
    <p:sldId id="348" r:id="rId9"/>
    <p:sldId id="422" r:id="rId10"/>
    <p:sldId id="423" r:id="rId11"/>
    <p:sldId id="424" r:id="rId12"/>
    <p:sldId id="425" r:id="rId13"/>
    <p:sldId id="421" r:id="rId14"/>
    <p:sldId id="426" r:id="rId15"/>
    <p:sldId id="427" r:id="rId16"/>
    <p:sldId id="349" r:id="rId17"/>
    <p:sldId id="428" r:id="rId18"/>
    <p:sldId id="350" r:id="rId19"/>
    <p:sldId id="351" r:id="rId20"/>
    <p:sldId id="414" r:id="rId21"/>
    <p:sldId id="340" r:id="rId22"/>
    <p:sldId id="353" r:id="rId23"/>
    <p:sldId id="363" r:id="rId24"/>
    <p:sldId id="429" r:id="rId25"/>
    <p:sldId id="430" r:id="rId26"/>
    <p:sldId id="364" r:id="rId27"/>
    <p:sldId id="355" r:id="rId28"/>
    <p:sldId id="416" r:id="rId29"/>
    <p:sldId id="359" r:id="rId30"/>
    <p:sldId id="365" r:id="rId31"/>
    <p:sldId id="360" r:id="rId32"/>
    <p:sldId id="366" r:id="rId33"/>
    <p:sldId id="361" r:id="rId34"/>
    <p:sldId id="433" r:id="rId35"/>
    <p:sldId id="432" r:id="rId36"/>
    <p:sldId id="440" r:id="rId37"/>
    <p:sldId id="381" r:id="rId38"/>
    <p:sldId id="418" r:id="rId39"/>
    <p:sldId id="419" r:id="rId40"/>
    <p:sldId id="382" r:id="rId41"/>
    <p:sldId id="385" r:id="rId42"/>
    <p:sldId id="384" r:id="rId43"/>
    <p:sldId id="386" r:id="rId44"/>
    <p:sldId id="387" r:id="rId45"/>
    <p:sldId id="392" r:id="rId46"/>
    <p:sldId id="471" r:id="rId47"/>
    <p:sldId id="472" r:id="rId48"/>
    <p:sldId id="393" r:id="rId49"/>
    <p:sldId id="394" r:id="rId50"/>
    <p:sldId id="391" r:id="rId51"/>
    <p:sldId id="395" r:id="rId52"/>
    <p:sldId id="396" r:id="rId53"/>
    <p:sldId id="398" r:id="rId54"/>
    <p:sldId id="399" r:id="rId55"/>
    <p:sldId id="401" r:id="rId56"/>
    <p:sldId id="400" r:id="rId57"/>
    <p:sldId id="402" r:id="rId58"/>
    <p:sldId id="403" r:id="rId59"/>
    <p:sldId id="404" r:id="rId60"/>
    <p:sldId id="405" r:id="rId61"/>
    <p:sldId id="435" r:id="rId62"/>
    <p:sldId id="434" r:id="rId63"/>
    <p:sldId id="442" r:id="rId64"/>
    <p:sldId id="443" r:id="rId65"/>
    <p:sldId id="431" r:id="rId66"/>
    <p:sldId id="407" r:id="rId67"/>
    <p:sldId id="444" r:id="rId68"/>
    <p:sldId id="436" r:id="rId69"/>
    <p:sldId id="437" r:id="rId70"/>
    <p:sldId id="438" r:id="rId71"/>
    <p:sldId id="446" r:id="rId72"/>
    <p:sldId id="447" r:id="rId73"/>
    <p:sldId id="445" r:id="rId74"/>
    <p:sldId id="409" r:id="rId75"/>
    <p:sldId id="347" r:id="rId76"/>
    <p:sldId id="449" r:id="rId77"/>
    <p:sldId id="450" r:id="rId78"/>
    <p:sldId id="451" r:id="rId79"/>
    <p:sldId id="452" r:id="rId80"/>
    <p:sldId id="453" r:id="rId81"/>
    <p:sldId id="454" r:id="rId82"/>
    <p:sldId id="456" r:id="rId83"/>
    <p:sldId id="455" r:id="rId84"/>
    <p:sldId id="458" r:id="rId85"/>
    <p:sldId id="457" r:id="rId86"/>
    <p:sldId id="459" r:id="rId87"/>
    <p:sldId id="461" r:id="rId88"/>
    <p:sldId id="463" r:id="rId89"/>
    <p:sldId id="462" r:id="rId90"/>
    <p:sldId id="464" r:id="rId91"/>
    <p:sldId id="460" r:id="rId92"/>
    <p:sldId id="448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05D"/>
    <a:srgbClr val="E6E6E6"/>
    <a:srgbClr val="B5B7CF"/>
    <a:srgbClr val="454968"/>
    <a:srgbClr val="20254A"/>
    <a:srgbClr val="888BA9"/>
    <a:srgbClr val="757892"/>
    <a:srgbClr val="282B45"/>
    <a:srgbClr val="3B4554"/>
    <a:srgbClr val="373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7"/>
    <p:restoredTop sz="91003"/>
  </p:normalViewPr>
  <p:slideViewPr>
    <p:cSldViewPr snapToGrid="0" snapToObjects="1">
      <p:cViewPr varScale="1">
        <p:scale>
          <a:sx n="160" d="100"/>
          <a:sy n="160" d="100"/>
        </p:scale>
        <p:origin x="2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F8259-9C4B-4640-910F-4EA13CC7F13E}" type="datetimeFigureOut">
              <a:rPr lang="fr-FR" smtClean="0"/>
              <a:t>28/06/2021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48AD-E0EA-F64C-9871-E2424F422EB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1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87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88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2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753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618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06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0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509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9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056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6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you for </a:t>
            </a:r>
            <a:r>
              <a:rPr lang="en-US" dirty="0" err="1"/>
              <a:t>listenning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42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696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598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137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930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16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732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1596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134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9413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75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849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8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499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27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059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50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44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380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183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5180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34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3131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985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32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328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278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9445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02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725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304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56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9008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488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4330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928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639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790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549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850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9686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3962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1135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608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28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1123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3763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15207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1067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2175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0081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6074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417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279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3161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7173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8603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5610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4938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903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260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423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9300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7222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22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94130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2680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5859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66168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5871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30798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64433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1770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61191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65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48AD-E0EA-F64C-9871-E2424F422EB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89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(null)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(null)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blipFill dpi="0" rotWithShape="1">
          <a:blip r:embed="rId2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2A2C11-718B-1A4A-A6B5-F18709E8D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20"/>
          <a:stretch/>
        </p:blipFill>
        <p:spPr>
          <a:xfrm>
            <a:off x="262399" y="5940080"/>
            <a:ext cx="4075274" cy="795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0F7D9-1909-DC44-83F8-7E387E266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3648"/>
          <a:stretch/>
        </p:blipFill>
        <p:spPr>
          <a:xfrm>
            <a:off x="6890837" y="529"/>
            <a:ext cx="2184352" cy="105972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57C7DF3-1A42-3A4D-A79B-E8E3ACAA0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095" y="1314678"/>
            <a:ext cx="6973367" cy="1625047"/>
          </a:xfrm>
        </p:spPr>
        <p:txBody>
          <a:bodyPr anchor="t"/>
          <a:lstStyle>
            <a:lvl1pPr algn="l">
              <a:defRPr sz="4000" cap="all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C9935A9-ABC0-874F-A0AE-A536F66BC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095" y="3007484"/>
            <a:ext cx="5053693" cy="843531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E2E642FF-F062-884C-B8DB-FD07975437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6095" y="4047550"/>
            <a:ext cx="6697663" cy="522287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Authors</a:t>
            </a:r>
            <a:endParaRPr lang="fr-FR" dirty="0"/>
          </a:p>
        </p:txBody>
      </p:sp>
      <p:sp>
        <p:nvSpPr>
          <p:cNvPr id="31" name="Content Placeholder 11">
            <a:extLst>
              <a:ext uri="{FF2B5EF4-FFF2-40B4-BE49-F238E27FC236}">
                <a16:creationId xmlns:a16="http://schemas.microsoft.com/office/drawing/2014/main" id="{1F8541E4-5C7A-BB46-BC4E-A0BA445C967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75294" y="5534132"/>
            <a:ext cx="3962380" cy="35990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Institute</a:t>
            </a:r>
            <a:endParaRPr lang="fr-FR" dirty="0"/>
          </a:p>
        </p:txBody>
      </p: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25F16DE8-A95D-7449-B905-383D523C74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47484" y="5543317"/>
            <a:ext cx="2395550" cy="359908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53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ernative">
    <p:bg>
      <p:bgPr>
        <a:solidFill>
          <a:srgbClr val="C7E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9CB7B1-6D73-8747-A88C-CA428D537151}"/>
              </a:ext>
            </a:extLst>
          </p:cNvPr>
          <p:cNvSpPr/>
          <p:nvPr userDrawn="1"/>
        </p:nvSpPr>
        <p:spPr>
          <a:xfrm>
            <a:off x="1" y="0"/>
            <a:ext cx="9144000" cy="1401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754967"/>
            <a:ext cx="7772400" cy="1625047"/>
          </a:xfrm>
        </p:spPr>
        <p:txBody>
          <a:bodyPr anchor="t"/>
          <a:lstStyle>
            <a:lvl1pPr algn="l">
              <a:defRPr sz="4400" cap="all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516198"/>
            <a:ext cx="5053693" cy="843531"/>
          </a:xfrm>
        </p:spPr>
        <p:txBody>
          <a:bodyPr anchor="t"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28650" y="5490710"/>
            <a:ext cx="6834188" cy="522287"/>
          </a:xfrm>
        </p:spPr>
        <p:txBody>
          <a:bodyPr anchor="b"/>
          <a:lstStyle>
            <a:lvl1pPr marL="0" indent="0">
              <a:buNone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Authors</a:t>
            </a:r>
            <a:endParaRPr lang="fr-FR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28650" y="6253163"/>
            <a:ext cx="6834188" cy="3599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Institute</a:t>
            </a:r>
            <a:endParaRPr lang="fr-FR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628650" y="4534243"/>
            <a:ext cx="6834188" cy="35990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Date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F7B19-9058-0640-87B2-08B06E2259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9894" y="105666"/>
            <a:ext cx="8289082" cy="1059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F5E93B-2229-1146-A94D-3363680BFF8F}"/>
              </a:ext>
            </a:extLst>
          </p:cNvPr>
          <p:cNvSpPr/>
          <p:nvPr userDrawn="1"/>
        </p:nvSpPr>
        <p:spPr>
          <a:xfrm>
            <a:off x="0" y="0"/>
            <a:ext cx="9132849" cy="9645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58" y="1692876"/>
            <a:ext cx="7393259" cy="2656702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432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2DD76-92B1-5241-8825-6D6269F2838B}"/>
              </a:ext>
            </a:extLst>
          </p:cNvPr>
          <p:cNvSpPr/>
          <p:nvPr userDrawn="1"/>
        </p:nvSpPr>
        <p:spPr>
          <a:xfrm>
            <a:off x="0" y="0"/>
            <a:ext cx="9132849" cy="9645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4779B-DD96-B84A-AB18-D89DD5AAD810}"/>
              </a:ext>
            </a:extLst>
          </p:cNvPr>
          <p:cNvSpPr/>
          <p:nvPr userDrawn="1"/>
        </p:nvSpPr>
        <p:spPr>
          <a:xfrm>
            <a:off x="-1" y="-1"/>
            <a:ext cx="9132849" cy="284325"/>
          </a:xfrm>
          <a:prstGeom prst="rect">
            <a:avLst/>
          </a:prstGeom>
          <a:solidFill>
            <a:srgbClr val="45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12CD0-C5FF-3244-9B30-C539B377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13966" y="382939"/>
            <a:ext cx="1203680" cy="4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99" y="297994"/>
            <a:ext cx="7611368" cy="680225"/>
          </a:xfr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050"/>
            </a:lvl2pPr>
            <a:lvl3pPr>
              <a:defRPr sz="19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AFE8C-27BE-7040-AE8F-01179BA03211}" type="datetime1">
              <a:rPr lang="fr-FR" smtClean="0"/>
              <a:t>28/06/2021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173" y="-56512"/>
            <a:ext cx="475811" cy="3848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133349" y="4917"/>
            <a:ext cx="8931137" cy="29988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Part </a:t>
            </a:r>
            <a:r>
              <a:rPr lang="fr-FR" dirty="0" err="1"/>
              <a:t>title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no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D2DD76-92B1-5241-8825-6D6269F2838B}"/>
              </a:ext>
            </a:extLst>
          </p:cNvPr>
          <p:cNvSpPr/>
          <p:nvPr userDrawn="1"/>
        </p:nvSpPr>
        <p:spPr>
          <a:xfrm>
            <a:off x="0" y="0"/>
            <a:ext cx="9132849" cy="6689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12CD0-C5FF-3244-9B30-C539B377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5117" y="80726"/>
            <a:ext cx="1203680" cy="496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17" y="1169"/>
            <a:ext cx="7611368" cy="680225"/>
          </a:xfr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050"/>
            </a:lvl2pPr>
            <a:lvl3pPr>
              <a:defRPr sz="19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60468" y="6465863"/>
            <a:ext cx="2057400" cy="365125"/>
          </a:xfrm>
        </p:spPr>
        <p:txBody>
          <a:bodyPr/>
          <a:lstStyle/>
          <a:p>
            <a:fld id="{4C4AFE8C-27BE-7040-AE8F-01179BA03211}" type="datetime1">
              <a:rPr lang="fr-FR" smtClean="0"/>
              <a:t>28/06/2021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869" y="6473117"/>
            <a:ext cx="510928" cy="384883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28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748F-91E4-CF4C-B2E1-CF034A0A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43FBBD-7449-BC44-99F8-B95BE4F9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A3AB2-1B9C-E144-B76E-6793744241F0}" type="datetime1">
              <a:rPr lang="fr-FR" smtClean="0"/>
              <a:pPr/>
              <a:t>28/06/2021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D6EC3A-7652-E04E-8D9D-DF7F9269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05D3-C3CE-274C-95E6-B2764203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BD0D87-B8DB-9246-B813-6EC03B6C6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0550" y="1125538"/>
            <a:ext cx="7612063" cy="5130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32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1015" y="217118"/>
            <a:ext cx="7611368" cy="680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1015" y="1175657"/>
            <a:ext cx="7961971" cy="5069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Menlo-Regular" charset="0"/>
              <a:buChar char="➜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5585" y="64851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C65A3AB2-1B9C-E144-B76E-6793744241F0}" type="datetime1">
              <a:rPr lang="fr-FR" smtClean="0"/>
              <a:pPr/>
              <a:t>28/06/2021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817" y="6473117"/>
            <a:ext cx="4282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2985" y="6473116"/>
            <a:ext cx="475811" cy="3848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30CCB0C1-2DF4-8B4C-AC0E-201D3DFFEAF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001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8" r:id="rId3"/>
    <p:sldLayoutId id="2147483662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Menlo-Regular" charset="0"/>
        <a:buChar char="➜"/>
        <a:tabLst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6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6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8BBCEE38-22F3-7C42-8FE9-E75E21A4F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6095" y="2692888"/>
            <a:ext cx="6127401" cy="843531"/>
          </a:xfrm>
        </p:spPr>
        <p:txBody>
          <a:bodyPr>
            <a:normAutofit/>
          </a:bodyPr>
          <a:lstStyle/>
          <a:p>
            <a:r>
              <a:rPr lang="fr-FR" sz="1400" dirty="0"/>
              <a:t>CVPR 2021</a:t>
            </a:r>
            <a:endParaRPr lang="en-GB" sz="1400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110353-78EA-5046-BE1F-BC4C3E85EC5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7587" y="4814647"/>
            <a:ext cx="3962380" cy="1316334"/>
          </a:xfrm>
        </p:spPr>
        <p:txBody>
          <a:bodyPr>
            <a:normAutofit/>
          </a:bodyPr>
          <a:lstStyle/>
          <a:p>
            <a:r>
              <a:rPr lang="en-US" dirty="0"/>
              <a:t>Arthur Douillard</a:t>
            </a:r>
            <a:br>
              <a:rPr lang="en-US" dirty="0"/>
            </a:br>
            <a:r>
              <a:rPr lang="en-US" dirty="0" err="1"/>
              <a:t>Yifu</a:t>
            </a:r>
            <a:r>
              <a:rPr lang="en-US" dirty="0"/>
              <a:t> Chen</a:t>
            </a:r>
            <a:br>
              <a:rPr lang="en-US" dirty="0"/>
            </a:br>
            <a:r>
              <a:rPr lang="en-US" dirty="0"/>
              <a:t>Arnaud </a:t>
            </a:r>
            <a:r>
              <a:rPr lang="en-US" dirty="0" err="1"/>
              <a:t>Dapogny</a:t>
            </a:r>
            <a:br>
              <a:rPr lang="en-US" dirty="0"/>
            </a:br>
            <a:r>
              <a:rPr lang="en-US" dirty="0"/>
              <a:t>Matthieu Cord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A27E9F-1316-944B-BFDD-6EAA84A39AA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4990" y="337378"/>
            <a:ext cx="1752600" cy="50800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D722C38-4D08-4C44-BDC0-CFF262443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095" y="2035555"/>
            <a:ext cx="6904182" cy="843532"/>
          </a:xfrm>
        </p:spPr>
        <p:txBody>
          <a:bodyPr/>
          <a:lstStyle/>
          <a:p>
            <a:r>
              <a:rPr lang="en-US" sz="2400" dirty="0"/>
              <a:t>Learning continuously without forgetting</a:t>
            </a:r>
            <a:br>
              <a:rPr lang="en-US" sz="2400" dirty="0"/>
            </a:br>
            <a:r>
              <a:rPr lang="en-US" sz="2400" dirty="0"/>
              <a:t>for </a:t>
            </a:r>
            <a:r>
              <a:rPr lang="en-GB" sz="2400" dirty="0"/>
              <a:t>Continual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394234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345B85-9EA9-BE4D-A811-B8DB0711EC4D}"/>
              </a:ext>
            </a:extLst>
          </p:cNvPr>
          <p:cNvSpPr/>
          <p:nvPr/>
        </p:nvSpPr>
        <p:spPr>
          <a:xfrm>
            <a:off x="2370348" y="2083244"/>
            <a:ext cx="4403304" cy="3220278"/>
          </a:xfrm>
          <a:prstGeom prst="rect">
            <a:avLst/>
          </a:prstGeom>
          <a:solidFill>
            <a:srgbClr val="20254A"/>
          </a:solidFill>
          <a:ln w="38100"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/>
              <p:nvPr/>
            </p:nvSpPr>
            <p:spPr>
              <a:xfrm>
                <a:off x="2659337" y="3064493"/>
                <a:ext cx="38218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Initialize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Initialize</a:t>
                </a:r>
                <a:r>
                  <a:rPr lang="fr-FR" b="0" dirty="0">
                    <a:solidFill>
                      <a:schemeClr val="bg1"/>
                    </a:solidFill>
                  </a:rPr>
                  <a:t>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Add</a:t>
                </a:r>
                <a:r>
                  <a:rPr lang="fr-FR" dirty="0">
                    <a:solidFill>
                      <a:schemeClr val="bg1"/>
                    </a:solidFill>
                  </a:rPr>
                  <a:t> classifier </a:t>
                </a:r>
                <a:r>
                  <a:rPr lang="fr-FR" dirty="0" err="1">
                    <a:solidFill>
                      <a:schemeClr val="bg1"/>
                    </a:solidFill>
                  </a:rPr>
                  <a:t>weights</a:t>
                </a:r>
                <a:r>
                  <a:rPr lang="fr-FR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37" y="3064493"/>
                <a:ext cx="3821835" cy="1754326"/>
              </a:xfrm>
              <a:prstGeom prst="rect">
                <a:avLst/>
              </a:prstGeom>
              <a:blipFill>
                <a:blip r:embed="rId4"/>
                <a:stretch>
                  <a:fillRect l="-1325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DEC96A9-F964-CC45-B3AA-09FC42D74AC4}"/>
              </a:ext>
            </a:extLst>
          </p:cNvPr>
          <p:cNvSpPr/>
          <p:nvPr/>
        </p:nvSpPr>
        <p:spPr>
          <a:xfrm>
            <a:off x="2370348" y="2083244"/>
            <a:ext cx="4403304" cy="580445"/>
          </a:xfrm>
          <a:prstGeom prst="rect">
            <a:avLst/>
          </a:prstGeom>
          <a:solidFill>
            <a:srgbClr val="3D405D"/>
          </a:solidFill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5781-3AD6-9E4C-AAD2-18CBB28963A1}"/>
              </a:ext>
            </a:extLst>
          </p:cNvPr>
          <p:cNvSpPr txBox="1"/>
          <p:nvPr/>
        </p:nvSpPr>
        <p:spPr>
          <a:xfrm>
            <a:off x="2659337" y="2204537"/>
            <a:ext cx="117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57416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345B85-9EA9-BE4D-A811-B8DB0711EC4D}"/>
              </a:ext>
            </a:extLst>
          </p:cNvPr>
          <p:cNvSpPr/>
          <p:nvPr/>
        </p:nvSpPr>
        <p:spPr>
          <a:xfrm>
            <a:off x="2370348" y="2083244"/>
            <a:ext cx="4403304" cy="3220278"/>
          </a:xfrm>
          <a:prstGeom prst="rect">
            <a:avLst/>
          </a:prstGeom>
          <a:solidFill>
            <a:srgbClr val="20254A"/>
          </a:solidFill>
          <a:ln w="38100"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/>
              <p:nvPr/>
            </p:nvSpPr>
            <p:spPr>
              <a:xfrm>
                <a:off x="2659337" y="3064493"/>
                <a:ext cx="382183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Initialize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Initialize</a:t>
                </a:r>
                <a:r>
                  <a:rPr lang="fr-FR" b="0" dirty="0">
                    <a:solidFill>
                      <a:schemeClr val="bg1"/>
                    </a:solidFill>
                  </a:rPr>
                  <a:t>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Add</a:t>
                </a:r>
                <a:r>
                  <a:rPr lang="fr-FR" dirty="0">
                    <a:solidFill>
                      <a:schemeClr val="bg1"/>
                    </a:solidFill>
                  </a:rPr>
                  <a:t> classifier </a:t>
                </a:r>
                <a:r>
                  <a:rPr lang="fr-FR" dirty="0" err="1">
                    <a:solidFill>
                      <a:schemeClr val="bg1"/>
                    </a:solidFill>
                  </a:rPr>
                  <a:t>weights</a:t>
                </a:r>
                <a:r>
                  <a:rPr lang="fr-FR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37" y="3064493"/>
                <a:ext cx="3821835" cy="2031325"/>
              </a:xfrm>
              <a:prstGeom prst="rect">
                <a:avLst/>
              </a:prstGeom>
              <a:blipFill>
                <a:blip r:embed="rId4"/>
                <a:stretch>
                  <a:fillRect l="-1325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DEC96A9-F964-CC45-B3AA-09FC42D74AC4}"/>
              </a:ext>
            </a:extLst>
          </p:cNvPr>
          <p:cNvSpPr/>
          <p:nvPr/>
        </p:nvSpPr>
        <p:spPr>
          <a:xfrm>
            <a:off x="2370348" y="2083244"/>
            <a:ext cx="4403304" cy="580445"/>
          </a:xfrm>
          <a:prstGeom prst="rect">
            <a:avLst/>
          </a:prstGeom>
          <a:solidFill>
            <a:srgbClr val="3D405D"/>
          </a:solidFill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5781-3AD6-9E4C-AAD2-18CBB28963A1}"/>
              </a:ext>
            </a:extLst>
          </p:cNvPr>
          <p:cNvSpPr txBox="1"/>
          <p:nvPr/>
        </p:nvSpPr>
        <p:spPr>
          <a:xfrm>
            <a:off x="2659337" y="2204537"/>
            <a:ext cx="117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5264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345B85-9EA9-BE4D-A811-B8DB0711EC4D}"/>
              </a:ext>
            </a:extLst>
          </p:cNvPr>
          <p:cNvSpPr/>
          <p:nvPr/>
        </p:nvSpPr>
        <p:spPr>
          <a:xfrm>
            <a:off x="2370348" y="2083244"/>
            <a:ext cx="4403304" cy="3220278"/>
          </a:xfrm>
          <a:prstGeom prst="rect">
            <a:avLst/>
          </a:prstGeom>
          <a:solidFill>
            <a:srgbClr val="20254A"/>
          </a:solidFill>
          <a:ln w="38100"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/>
              <p:nvPr/>
            </p:nvSpPr>
            <p:spPr>
              <a:xfrm>
                <a:off x="2659337" y="3064493"/>
                <a:ext cx="382183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Initialize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Initialize</a:t>
                </a:r>
                <a:r>
                  <a:rPr lang="fr-FR" b="0" dirty="0">
                    <a:solidFill>
                      <a:schemeClr val="bg1"/>
                    </a:solidFill>
                  </a:rPr>
                  <a:t>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Add</a:t>
                </a:r>
                <a:r>
                  <a:rPr lang="fr-FR" dirty="0">
                    <a:solidFill>
                      <a:schemeClr val="bg1"/>
                    </a:solidFill>
                  </a:rPr>
                  <a:t> classifier </a:t>
                </a:r>
                <a:r>
                  <a:rPr lang="fr-FR" dirty="0" err="1">
                    <a:solidFill>
                      <a:schemeClr val="bg1"/>
                    </a:solidFill>
                  </a:rPr>
                  <a:t>weights</a:t>
                </a:r>
                <a:r>
                  <a:rPr lang="fr-FR" dirty="0">
                    <a:solidFill>
                      <a:schemeClr val="bg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Evaluate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37" y="3064493"/>
                <a:ext cx="3821835" cy="2308324"/>
              </a:xfrm>
              <a:prstGeom prst="rect">
                <a:avLst/>
              </a:prstGeom>
              <a:blipFill>
                <a:blip r:embed="rId4"/>
                <a:stretch>
                  <a:fillRect l="-1325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DEC96A9-F964-CC45-B3AA-09FC42D74AC4}"/>
              </a:ext>
            </a:extLst>
          </p:cNvPr>
          <p:cNvSpPr/>
          <p:nvPr/>
        </p:nvSpPr>
        <p:spPr>
          <a:xfrm>
            <a:off x="2370348" y="2083244"/>
            <a:ext cx="4403304" cy="580445"/>
          </a:xfrm>
          <a:prstGeom prst="rect">
            <a:avLst/>
          </a:prstGeom>
          <a:solidFill>
            <a:srgbClr val="3D405D"/>
          </a:solidFill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5781-3AD6-9E4C-AAD2-18CBB28963A1}"/>
              </a:ext>
            </a:extLst>
          </p:cNvPr>
          <p:cNvSpPr txBox="1"/>
          <p:nvPr/>
        </p:nvSpPr>
        <p:spPr>
          <a:xfrm>
            <a:off x="2659337" y="2204537"/>
            <a:ext cx="117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2836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312BD-E174-D34E-B2C6-00DBA906CC8B}"/>
              </a:ext>
            </a:extLst>
          </p:cNvPr>
          <p:cNvSpPr txBox="1"/>
          <p:nvPr/>
        </p:nvSpPr>
        <p:spPr>
          <a:xfrm>
            <a:off x="2285999" y="1271296"/>
            <a:ext cx="53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Single-head</a:t>
            </a:r>
            <a:r>
              <a:rPr lang="en-US" dirty="0"/>
              <a:t> vs </a:t>
            </a:r>
            <a:r>
              <a:rPr lang="en-US" b="1" dirty="0"/>
              <a:t>Multi-heads</a:t>
            </a:r>
            <a:r>
              <a:rPr lang="en-US" dirty="0"/>
              <a:t> during evaluation </a:t>
            </a:r>
            <a:r>
              <a:rPr lang="en-US" sz="1200" dirty="0"/>
              <a:t>[14]</a:t>
            </a:r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30B3D-C65A-A34B-A596-714C09C029BB}"/>
              </a:ext>
            </a:extLst>
          </p:cNvPr>
          <p:cNvSpPr/>
          <p:nvPr/>
        </p:nvSpPr>
        <p:spPr>
          <a:xfrm>
            <a:off x="216131" y="6449532"/>
            <a:ext cx="7763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[14]: Chaudhry et al., Riemannian Walk for Incremental Learning: Understanding Forgetting and Intransigence,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1E893-2C7E-2A4D-ACBB-921BC11109EE}"/>
              </a:ext>
            </a:extLst>
          </p:cNvPr>
          <p:cNvSpPr txBox="1"/>
          <p:nvPr/>
        </p:nvSpPr>
        <p:spPr>
          <a:xfrm>
            <a:off x="922712" y="1900237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1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pic>
        <p:nvPicPr>
          <p:cNvPr id="15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98F63661-E73B-2645-910B-9B217399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3" y="2157742"/>
            <a:ext cx="811472" cy="12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A176C5C4-3D4D-6B49-BF63-5D7D253E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67" y="2400571"/>
            <a:ext cx="949132" cy="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obe Boat Bimini Stainless Sunbrella, Xtremeinn">
            <a:extLst>
              <a:ext uri="{FF2B5EF4-FFF2-40B4-BE49-F238E27FC236}">
                <a16:creationId xmlns:a16="http://schemas.microsoft.com/office/drawing/2014/main" id="{9D1E5A4A-A831-6D4A-A8A7-CEC1AA4D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4522123"/>
            <a:ext cx="819811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hoto de Airplane isolated on white - ID:86680865 - image libre de droit -  Stocklib">
            <a:extLst>
              <a:ext uri="{FF2B5EF4-FFF2-40B4-BE49-F238E27FC236}">
                <a16:creationId xmlns:a16="http://schemas.microsoft.com/office/drawing/2014/main" id="{B8436FC4-CF1E-9746-A0E1-4E3C7FE2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42" y="4640606"/>
            <a:ext cx="831179" cy="5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9AB555-9B78-A745-BCB1-4D2188B2E017}"/>
              </a:ext>
            </a:extLst>
          </p:cNvPr>
          <p:cNvSpPr/>
          <p:nvPr/>
        </p:nvSpPr>
        <p:spPr>
          <a:xfrm>
            <a:off x="425223" y="1900237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07E3-A81A-8940-BEE6-7C94C225DA14}"/>
              </a:ext>
            </a:extLst>
          </p:cNvPr>
          <p:cNvSpPr txBox="1"/>
          <p:nvPr/>
        </p:nvSpPr>
        <p:spPr>
          <a:xfrm>
            <a:off x="937218" y="3915873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2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D0DC5-FE93-194F-BB26-9B6294CFEB10}"/>
              </a:ext>
            </a:extLst>
          </p:cNvPr>
          <p:cNvSpPr/>
          <p:nvPr/>
        </p:nvSpPr>
        <p:spPr>
          <a:xfrm>
            <a:off x="439729" y="3915873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312BD-E174-D34E-B2C6-00DBA906CC8B}"/>
              </a:ext>
            </a:extLst>
          </p:cNvPr>
          <p:cNvSpPr txBox="1"/>
          <p:nvPr/>
        </p:nvSpPr>
        <p:spPr>
          <a:xfrm>
            <a:off x="2285999" y="1271296"/>
            <a:ext cx="53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Single-head</a:t>
            </a:r>
            <a:r>
              <a:rPr lang="en-US" dirty="0"/>
              <a:t> vs </a:t>
            </a:r>
            <a:r>
              <a:rPr lang="en-US" b="1" dirty="0"/>
              <a:t>Multi-heads</a:t>
            </a:r>
            <a:r>
              <a:rPr lang="en-US" dirty="0"/>
              <a:t> during evaluation </a:t>
            </a:r>
            <a:r>
              <a:rPr lang="en-US" sz="1200" dirty="0"/>
              <a:t>[14]</a:t>
            </a:r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30B3D-C65A-A34B-A596-714C09C029BB}"/>
              </a:ext>
            </a:extLst>
          </p:cNvPr>
          <p:cNvSpPr/>
          <p:nvPr/>
        </p:nvSpPr>
        <p:spPr>
          <a:xfrm>
            <a:off x="216131" y="6449532"/>
            <a:ext cx="7763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[14]: Chaudhry et al., Riemannian Walk for Incremental Learning: Understanding Forgetting and Intransigence,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1E893-2C7E-2A4D-ACBB-921BC11109EE}"/>
              </a:ext>
            </a:extLst>
          </p:cNvPr>
          <p:cNvSpPr txBox="1"/>
          <p:nvPr/>
        </p:nvSpPr>
        <p:spPr>
          <a:xfrm>
            <a:off x="922712" y="1900237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1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pic>
        <p:nvPicPr>
          <p:cNvPr id="15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98F63661-E73B-2645-910B-9B217399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3" y="2157742"/>
            <a:ext cx="811472" cy="12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A176C5C4-3D4D-6B49-BF63-5D7D253E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67" y="2400571"/>
            <a:ext cx="949132" cy="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obe Boat Bimini Stainless Sunbrella, Xtremeinn">
            <a:extLst>
              <a:ext uri="{FF2B5EF4-FFF2-40B4-BE49-F238E27FC236}">
                <a16:creationId xmlns:a16="http://schemas.microsoft.com/office/drawing/2014/main" id="{9D1E5A4A-A831-6D4A-A8A7-CEC1AA4D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4522123"/>
            <a:ext cx="819811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hoto de Airplane isolated on white - ID:86680865 - image libre de droit -  Stocklib">
            <a:extLst>
              <a:ext uri="{FF2B5EF4-FFF2-40B4-BE49-F238E27FC236}">
                <a16:creationId xmlns:a16="http://schemas.microsoft.com/office/drawing/2014/main" id="{B8436FC4-CF1E-9746-A0E1-4E3C7FE2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42" y="4640606"/>
            <a:ext cx="831179" cy="5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ottweiler Dog Breed Information">
            <a:extLst>
              <a:ext uri="{FF2B5EF4-FFF2-40B4-BE49-F238E27FC236}">
                <a16:creationId xmlns:a16="http://schemas.microsoft.com/office/drawing/2014/main" id="{D59178FE-7202-8F4D-AECC-0F542306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64" y="3308226"/>
            <a:ext cx="1354335" cy="9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9AB555-9B78-A745-BCB1-4D2188B2E017}"/>
              </a:ext>
            </a:extLst>
          </p:cNvPr>
          <p:cNvSpPr/>
          <p:nvPr/>
        </p:nvSpPr>
        <p:spPr>
          <a:xfrm>
            <a:off x="425223" y="1900237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07E3-A81A-8940-BEE6-7C94C225DA14}"/>
              </a:ext>
            </a:extLst>
          </p:cNvPr>
          <p:cNvSpPr txBox="1"/>
          <p:nvPr/>
        </p:nvSpPr>
        <p:spPr>
          <a:xfrm>
            <a:off x="937218" y="3915873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2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D0DC5-FE93-194F-BB26-9B6294CFEB10}"/>
              </a:ext>
            </a:extLst>
          </p:cNvPr>
          <p:cNvSpPr/>
          <p:nvPr/>
        </p:nvSpPr>
        <p:spPr>
          <a:xfrm>
            <a:off x="439729" y="3915873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8E0-49A8-3B42-A53D-3AF6CBA4A2AD}"/>
              </a:ext>
            </a:extLst>
          </p:cNvPr>
          <p:cNvSpPr txBox="1"/>
          <p:nvPr/>
        </p:nvSpPr>
        <p:spPr>
          <a:xfrm>
            <a:off x="2911294" y="3509712"/>
            <a:ext cx="179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Evaluation:</a:t>
            </a:r>
          </a:p>
        </p:txBody>
      </p:sp>
    </p:spTree>
    <p:extLst>
      <p:ext uri="{BB962C8B-B14F-4D97-AF65-F5344CB8AC3E}">
        <p14:creationId xmlns:p14="http://schemas.microsoft.com/office/powerpoint/2010/main" val="20896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312BD-E174-D34E-B2C6-00DBA906CC8B}"/>
              </a:ext>
            </a:extLst>
          </p:cNvPr>
          <p:cNvSpPr txBox="1"/>
          <p:nvPr/>
        </p:nvSpPr>
        <p:spPr>
          <a:xfrm>
            <a:off x="2285999" y="1271296"/>
            <a:ext cx="53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Single-head</a:t>
            </a:r>
            <a:r>
              <a:rPr lang="en-US" dirty="0"/>
              <a:t> vs </a:t>
            </a:r>
            <a:r>
              <a:rPr lang="en-US" b="1" dirty="0"/>
              <a:t>Multi-heads</a:t>
            </a:r>
            <a:r>
              <a:rPr lang="en-US" dirty="0"/>
              <a:t> during evaluation </a:t>
            </a:r>
            <a:r>
              <a:rPr lang="en-US" sz="1200" dirty="0"/>
              <a:t>[14]</a:t>
            </a:r>
            <a:r>
              <a:rPr lang="en-US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30B3D-C65A-A34B-A596-714C09C029BB}"/>
              </a:ext>
            </a:extLst>
          </p:cNvPr>
          <p:cNvSpPr/>
          <p:nvPr/>
        </p:nvSpPr>
        <p:spPr>
          <a:xfrm>
            <a:off x="216131" y="6449532"/>
            <a:ext cx="7763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[14]: Chaudhry et al., Riemannian Walk for Incremental Learning: Understanding Forgetting and Intransigence,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1E893-2C7E-2A4D-ACBB-921BC11109EE}"/>
              </a:ext>
            </a:extLst>
          </p:cNvPr>
          <p:cNvSpPr txBox="1"/>
          <p:nvPr/>
        </p:nvSpPr>
        <p:spPr>
          <a:xfrm>
            <a:off x="922712" y="1900237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1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pic>
        <p:nvPicPr>
          <p:cNvPr id="15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98F63661-E73B-2645-910B-9B217399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3" y="2157742"/>
            <a:ext cx="811472" cy="12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A176C5C4-3D4D-6B49-BF63-5D7D253E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67" y="2400571"/>
            <a:ext cx="949132" cy="94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obe Boat Bimini Stainless Sunbrella, Xtremeinn">
            <a:extLst>
              <a:ext uri="{FF2B5EF4-FFF2-40B4-BE49-F238E27FC236}">
                <a16:creationId xmlns:a16="http://schemas.microsoft.com/office/drawing/2014/main" id="{9D1E5A4A-A831-6D4A-A8A7-CEC1AA4D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9" y="4522123"/>
            <a:ext cx="819811" cy="8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hoto de Airplane isolated on white - ID:86680865 - image libre de droit -  Stocklib">
            <a:extLst>
              <a:ext uri="{FF2B5EF4-FFF2-40B4-BE49-F238E27FC236}">
                <a16:creationId xmlns:a16="http://schemas.microsoft.com/office/drawing/2014/main" id="{B8436FC4-CF1E-9746-A0E1-4E3C7FE2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42" y="4640606"/>
            <a:ext cx="831179" cy="51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ottweiler Dog Breed Information">
            <a:extLst>
              <a:ext uri="{FF2B5EF4-FFF2-40B4-BE49-F238E27FC236}">
                <a16:creationId xmlns:a16="http://schemas.microsoft.com/office/drawing/2014/main" id="{D59178FE-7202-8F4D-AECC-0F542306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64" y="3308226"/>
            <a:ext cx="1354335" cy="9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9AB555-9B78-A745-BCB1-4D2188B2E017}"/>
              </a:ext>
            </a:extLst>
          </p:cNvPr>
          <p:cNvSpPr/>
          <p:nvPr/>
        </p:nvSpPr>
        <p:spPr>
          <a:xfrm>
            <a:off x="425223" y="1900237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FE07E3-A81A-8940-BEE6-7C94C225DA14}"/>
              </a:ext>
            </a:extLst>
          </p:cNvPr>
          <p:cNvSpPr txBox="1"/>
          <p:nvPr/>
        </p:nvSpPr>
        <p:spPr>
          <a:xfrm>
            <a:off x="937218" y="3915873"/>
            <a:ext cx="81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2</a:t>
            </a:r>
            <a:r>
              <a:rPr lang="en-US" dirty="0">
                <a:sym typeface="Wingdings" pitchFamily="2" charset="2"/>
              </a:rPr>
              <a:t>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D0DC5-FE93-194F-BB26-9B6294CFEB10}"/>
              </a:ext>
            </a:extLst>
          </p:cNvPr>
          <p:cNvSpPr/>
          <p:nvPr/>
        </p:nvSpPr>
        <p:spPr>
          <a:xfrm>
            <a:off x="439729" y="3915873"/>
            <a:ext cx="1794275" cy="1609475"/>
          </a:xfrm>
          <a:prstGeom prst="rect">
            <a:avLst/>
          </a:prstGeom>
          <a:noFill/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228E0-49A8-3B42-A53D-3AF6CBA4A2AD}"/>
              </a:ext>
            </a:extLst>
          </p:cNvPr>
          <p:cNvSpPr txBox="1"/>
          <p:nvPr/>
        </p:nvSpPr>
        <p:spPr>
          <a:xfrm>
            <a:off x="2911294" y="3509712"/>
            <a:ext cx="179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Evaluation: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761D0A9-92F9-804B-961E-9E5AD266FD8E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797899" y="2924314"/>
            <a:ext cx="1092330" cy="835357"/>
          </a:xfrm>
          <a:prstGeom prst="curvedConnector3">
            <a:avLst/>
          </a:prstGeom>
          <a:ln w="28575">
            <a:solidFill>
              <a:srgbClr val="3D4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0B1F1A1-F920-584E-B7F1-439A34ABEAC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797899" y="3759671"/>
            <a:ext cx="1054407" cy="850490"/>
          </a:xfrm>
          <a:prstGeom prst="curvedConnector3">
            <a:avLst/>
          </a:prstGeom>
          <a:ln w="28575">
            <a:solidFill>
              <a:srgbClr val="3D4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274B2C4-36B7-D34E-9D14-193C0E81B994}"/>
              </a:ext>
            </a:extLst>
          </p:cNvPr>
          <p:cNvSpPr txBox="1"/>
          <p:nvPr/>
        </p:nvSpPr>
        <p:spPr>
          <a:xfrm>
            <a:off x="6819054" y="2710610"/>
            <a:ext cx="245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{dog, cat, boat, plane}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7AAA93-7F49-7E43-A867-E4BBCB8FF870}"/>
              </a:ext>
            </a:extLst>
          </p:cNvPr>
          <p:cNvSpPr txBox="1"/>
          <p:nvPr/>
        </p:nvSpPr>
        <p:spPr>
          <a:xfrm>
            <a:off x="6852306" y="4425624"/>
            <a:ext cx="245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{dog, cat} 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6489BF-E5CD-164E-90ED-1A5D4E589FEF}"/>
              </a:ext>
            </a:extLst>
          </p:cNvPr>
          <p:cNvSpPr txBox="1"/>
          <p:nvPr/>
        </p:nvSpPr>
        <p:spPr>
          <a:xfrm>
            <a:off x="5731398" y="2738606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AB92C5-0BD8-BA41-BBC7-D66D487FCB7F}"/>
              </a:ext>
            </a:extLst>
          </p:cNvPr>
          <p:cNvSpPr txBox="1"/>
          <p:nvPr/>
        </p:nvSpPr>
        <p:spPr>
          <a:xfrm>
            <a:off x="5805469" y="4423283"/>
            <a:ext cx="79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</a:t>
            </a:r>
          </a:p>
        </p:txBody>
      </p:sp>
    </p:spTree>
    <p:extLst>
      <p:ext uri="{BB962C8B-B14F-4D97-AF65-F5344CB8AC3E}">
        <p14:creationId xmlns:p14="http://schemas.microsoft.com/office/powerpoint/2010/main" val="37755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CF2D-5434-954C-8566-0DF14D15F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4450"/>
            <a:ext cx="777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8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7CCE8F-603E-CE42-A28E-11E25A59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4450"/>
            <a:ext cx="777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C1C575B-6250-0949-AF27-60638917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4450"/>
            <a:ext cx="777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93E2F6-A359-DC48-B235-410090972815}"/>
              </a:ext>
            </a:extLst>
          </p:cNvPr>
          <p:cNvSpPr txBox="1"/>
          <p:nvPr/>
        </p:nvSpPr>
        <p:spPr>
          <a:xfrm>
            <a:off x="6763733" y="4277760"/>
            <a:ext cx="214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Final accuracy: 9%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5230F2-B051-FC4B-A2D7-CC24D8194BAE}"/>
              </a:ext>
            </a:extLst>
          </p:cNvPr>
          <p:cNvSpPr/>
          <p:nvPr/>
        </p:nvSpPr>
        <p:spPr>
          <a:xfrm>
            <a:off x="7837025" y="473065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3740E3-E185-8149-89E1-E1D92A41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4450"/>
            <a:ext cx="777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5230F2-B051-FC4B-A2D7-CC24D8194BAE}"/>
              </a:ext>
            </a:extLst>
          </p:cNvPr>
          <p:cNvSpPr/>
          <p:nvPr/>
        </p:nvSpPr>
        <p:spPr>
          <a:xfrm>
            <a:off x="7852346" y="4695302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928546-6CEE-AB46-BB22-93C314047473}"/>
              </a:ext>
            </a:extLst>
          </p:cNvPr>
          <p:cNvSpPr/>
          <p:nvPr/>
        </p:nvSpPr>
        <p:spPr>
          <a:xfrm>
            <a:off x="7146250" y="469058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ADB96-95B5-3346-9F7A-AB9C62637F64}"/>
              </a:ext>
            </a:extLst>
          </p:cNvPr>
          <p:cNvSpPr/>
          <p:nvPr/>
        </p:nvSpPr>
        <p:spPr>
          <a:xfrm>
            <a:off x="6453392" y="465953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837B3-FA2F-FA4B-A254-CA3B1EB77C0A}"/>
              </a:ext>
            </a:extLst>
          </p:cNvPr>
          <p:cNvSpPr/>
          <p:nvPr/>
        </p:nvSpPr>
        <p:spPr>
          <a:xfrm>
            <a:off x="5736246" y="4579963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A35B5-5C07-5A47-8E97-8B40A8F5CD9E}"/>
              </a:ext>
            </a:extLst>
          </p:cNvPr>
          <p:cNvSpPr/>
          <p:nvPr/>
        </p:nvSpPr>
        <p:spPr>
          <a:xfrm>
            <a:off x="5019100" y="440791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BD3808-7AA5-494D-AC7D-50FF5E4C9D37}"/>
              </a:ext>
            </a:extLst>
          </p:cNvPr>
          <p:cNvSpPr/>
          <p:nvPr/>
        </p:nvSpPr>
        <p:spPr>
          <a:xfrm>
            <a:off x="4291956" y="434139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2E5470-A35B-E147-B61D-2A8387648C3B}"/>
              </a:ext>
            </a:extLst>
          </p:cNvPr>
          <p:cNvSpPr/>
          <p:nvPr/>
        </p:nvSpPr>
        <p:spPr>
          <a:xfrm>
            <a:off x="3599806" y="431199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4CDDBE-AC4D-7A4A-8ECE-15939E2EF424}"/>
              </a:ext>
            </a:extLst>
          </p:cNvPr>
          <p:cNvSpPr/>
          <p:nvPr/>
        </p:nvSpPr>
        <p:spPr>
          <a:xfrm>
            <a:off x="2893731" y="398139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C56086-E0B8-504A-9C03-3741A8848799}"/>
              </a:ext>
            </a:extLst>
          </p:cNvPr>
          <p:cNvSpPr/>
          <p:nvPr/>
        </p:nvSpPr>
        <p:spPr>
          <a:xfrm>
            <a:off x="2171849" y="3498381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7DC601-EFEF-2044-8252-30D9ADC25EC3}"/>
              </a:ext>
            </a:extLst>
          </p:cNvPr>
          <p:cNvSpPr/>
          <p:nvPr/>
        </p:nvSpPr>
        <p:spPr>
          <a:xfrm>
            <a:off x="1449244" y="2107505"/>
            <a:ext cx="360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907F5-9439-F749-8653-AB2A99CA9627}"/>
              </a:ext>
            </a:extLst>
          </p:cNvPr>
          <p:cNvSpPr txBox="1"/>
          <p:nvPr/>
        </p:nvSpPr>
        <p:spPr>
          <a:xfrm>
            <a:off x="3599806" y="3725909"/>
            <a:ext cx="3389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Average of all tasks: 26%</a:t>
            </a:r>
          </a:p>
        </p:txBody>
      </p:sp>
    </p:spTree>
    <p:extLst>
      <p:ext uri="{BB962C8B-B14F-4D97-AF65-F5344CB8AC3E}">
        <p14:creationId xmlns:p14="http://schemas.microsoft.com/office/powerpoint/2010/main" val="40592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635DC-784C-1941-9878-7AD461BC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77" y="2160266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09A7A-C229-CA40-B23F-548DA4086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25" y="2160266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55E11-5D54-C24A-9AE6-A2FF4C4AC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801" y="2160266"/>
            <a:ext cx="1800000" cy="1800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DCB472-BF16-4B4A-B206-9DCD3C53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52" y="2160266"/>
            <a:ext cx="218125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EF8B0C-6E72-4F4C-B33A-6F7421A9D988}"/>
              </a:ext>
            </a:extLst>
          </p:cNvPr>
          <p:cNvSpPr txBox="1"/>
          <p:nvPr/>
        </p:nvSpPr>
        <p:spPr>
          <a:xfrm>
            <a:off x="241791" y="3960266"/>
            <a:ext cx="2040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Arthur Douillard</a:t>
            </a:r>
          </a:p>
          <a:p>
            <a:pPr algn="ctr"/>
            <a:r>
              <a:rPr lang="en-US" sz="1200" i="1" dirty="0"/>
              <a:t>Sorbonne </a:t>
            </a:r>
            <a:r>
              <a:rPr lang="en-US" sz="1200" i="1" dirty="0" err="1"/>
              <a:t>Université</a:t>
            </a:r>
            <a:endParaRPr lang="en-US" sz="1200" i="1" dirty="0"/>
          </a:p>
          <a:p>
            <a:pPr algn="ctr"/>
            <a:r>
              <a:rPr lang="en-US" sz="1200" i="1" dirty="0" err="1"/>
              <a:t>Heuritech</a:t>
            </a:r>
            <a:endParaRPr lang="en-US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2AA55B-8C3A-1C48-BF80-AD30AD1A0DA9}"/>
              </a:ext>
            </a:extLst>
          </p:cNvPr>
          <p:cNvSpPr txBox="1"/>
          <p:nvPr/>
        </p:nvSpPr>
        <p:spPr>
          <a:xfrm>
            <a:off x="2359567" y="3960266"/>
            <a:ext cx="2040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Yifu</a:t>
            </a:r>
            <a:r>
              <a:rPr lang="en-US" dirty="0"/>
              <a:t> Chen</a:t>
            </a:r>
          </a:p>
          <a:p>
            <a:pPr algn="ctr"/>
            <a:r>
              <a:rPr lang="en-US" sz="1200" i="1" dirty="0"/>
              <a:t>Sorbonne </a:t>
            </a:r>
            <a:r>
              <a:rPr lang="en-US" sz="1200" i="1" dirty="0" err="1"/>
              <a:t>Université</a:t>
            </a:r>
            <a:endParaRPr lang="en-US" sz="1200" i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F6FCFB-CAC0-4B4A-A170-22D664AEBDDB}"/>
              </a:ext>
            </a:extLst>
          </p:cNvPr>
          <p:cNvSpPr txBox="1"/>
          <p:nvPr/>
        </p:nvSpPr>
        <p:spPr>
          <a:xfrm>
            <a:off x="4477343" y="3960266"/>
            <a:ext cx="20404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Arnaud </a:t>
            </a:r>
            <a:r>
              <a:rPr lang="en-US" dirty="0" err="1"/>
              <a:t>Dapogny</a:t>
            </a:r>
            <a:endParaRPr lang="en-US" dirty="0"/>
          </a:p>
          <a:p>
            <a:pPr algn="ctr"/>
            <a:r>
              <a:rPr lang="en-US" sz="1200" i="1" dirty="0" err="1"/>
              <a:t>Datakalab</a:t>
            </a:r>
            <a:endParaRPr lang="en-US" i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C7DCC2-33B8-8C49-9AE0-C054CCBB01C5}"/>
              </a:ext>
            </a:extLst>
          </p:cNvPr>
          <p:cNvSpPr txBox="1"/>
          <p:nvPr/>
        </p:nvSpPr>
        <p:spPr>
          <a:xfrm>
            <a:off x="6785743" y="3960266"/>
            <a:ext cx="2040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Matthieu Cord</a:t>
            </a:r>
          </a:p>
          <a:p>
            <a:pPr algn="ctr"/>
            <a:r>
              <a:rPr lang="en-US" sz="1200" i="1" dirty="0"/>
              <a:t>Sorbonne </a:t>
            </a:r>
            <a:r>
              <a:rPr lang="en-US" sz="1200" i="1" dirty="0" err="1"/>
              <a:t>Université</a:t>
            </a:r>
            <a:endParaRPr lang="en-US" sz="1200" i="1" dirty="0"/>
          </a:p>
          <a:p>
            <a:pPr algn="ctr"/>
            <a:r>
              <a:rPr lang="en-US" sz="1200" i="1" dirty="0" err="1"/>
              <a:t>Valeo.ai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A3C9F-D869-DC4B-8C69-AFE6C8E45956}"/>
              </a:ext>
            </a:extLst>
          </p:cNvPr>
          <p:cNvSpPr txBox="1"/>
          <p:nvPr/>
        </p:nvSpPr>
        <p:spPr>
          <a:xfrm>
            <a:off x="3729567" y="1225238"/>
            <a:ext cx="1684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29222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7CCE8F-603E-CE42-A28E-11E25A59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14450"/>
            <a:ext cx="7772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B832F-4F24-404E-BBD5-FE693B8C75A0}"/>
              </a:ext>
            </a:extLst>
          </p:cNvPr>
          <p:cNvSpPr txBox="1"/>
          <p:nvPr/>
        </p:nvSpPr>
        <p:spPr>
          <a:xfrm>
            <a:off x="3839247" y="3506528"/>
            <a:ext cx="4118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Catastrophic Forgetting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8240E2-3DE6-CC46-9666-C00EAD7F11D6}"/>
              </a:ext>
            </a:extLst>
          </p:cNvPr>
          <p:cNvCxnSpPr/>
          <p:nvPr/>
        </p:nvCxnSpPr>
        <p:spPr>
          <a:xfrm>
            <a:off x="8013469" y="2793076"/>
            <a:ext cx="0" cy="201168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7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5FCD5-F456-884A-9A90-212AB76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it?</a:t>
            </a:r>
          </a:p>
        </p:txBody>
      </p:sp>
    </p:spTree>
    <p:extLst>
      <p:ext uri="{BB962C8B-B14F-4D97-AF65-F5344CB8AC3E}">
        <p14:creationId xmlns:p14="http://schemas.microsoft.com/office/powerpoint/2010/main" val="343114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Broad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9CBC-0803-B148-9EA0-09DC1B130528}"/>
              </a:ext>
            </a:extLst>
          </p:cNvPr>
          <p:cNvSpPr txBox="1"/>
          <p:nvPr/>
        </p:nvSpPr>
        <p:spPr>
          <a:xfrm>
            <a:off x="2663686" y="2397948"/>
            <a:ext cx="5296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Rehearsal</a:t>
            </a:r>
          </a:p>
          <a:p>
            <a:pPr marL="342900" indent="-342900">
              <a:buAutoNum type="arabicPeriod"/>
            </a:pPr>
            <a:r>
              <a:rPr lang="en-US" sz="3200" dirty="0"/>
              <a:t>Constraints</a:t>
            </a:r>
          </a:p>
          <a:p>
            <a:pPr marL="342900" indent="-342900">
              <a:buAutoNum type="arabicPeriod"/>
            </a:pPr>
            <a:r>
              <a:rPr lang="en-US" sz="3200" dirty="0"/>
              <a:t>Architecture</a:t>
            </a:r>
          </a:p>
          <a:p>
            <a:pPr marL="342900" indent="-342900">
              <a:buAutoNum type="arabicPeriod"/>
            </a:pPr>
            <a:r>
              <a:rPr lang="en-US" sz="3200" dirty="0"/>
              <a:t>Classifier Correction</a:t>
            </a:r>
          </a:p>
        </p:txBody>
      </p:sp>
    </p:spTree>
    <p:extLst>
      <p:ext uri="{BB962C8B-B14F-4D97-AF65-F5344CB8AC3E}">
        <p14:creationId xmlns:p14="http://schemas.microsoft.com/office/powerpoint/2010/main" val="18465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Broad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9CBC-0803-B148-9EA0-09DC1B130528}"/>
              </a:ext>
            </a:extLst>
          </p:cNvPr>
          <p:cNvSpPr txBox="1"/>
          <p:nvPr/>
        </p:nvSpPr>
        <p:spPr>
          <a:xfrm>
            <a:off x="2663686" y="2397948"/>
            <a:ext cx="5296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u="sng" dirty="0"/>
              <a:t>Rehearsal</a:t>
            </a:r>
          </a:p>
          <a:p>
            <a:pPr marL="342900" indent="-342900">
              <a:buAutoNum type="arabicPeriod"/>
            </a:pPr>
            <a:r>
              <a:rPr lang="en-US" sz="3200" dirty="0"/>
              <a:t>Constraints</a:t>
            </a:r>
          </a:p>
          <a:p>
            <a:pPr marL="342900" indent="-342900">
              <a:buAutoNum type="arabicPeriod"/>
            </a:pPr>
            <a:r>
              <a:rPr lang="en-US" sz="3200" dirty="0"/>
              <a:t>Architecture</a:t>
            </a:r>
          </a:p>
          <a:p>
            <a:pPr marL="342900" indent="-342900">
              <a:buAutoNum type="arabicPeriod"/>
            </a:pPr>
            <a:r>
              <a:rPr lang="en-US" sz="3200" dirty="0"/>
              <a:t>Classifier Correction</a:t>
            </a:r>
          </a:p>
        </p:txBody>
      </p:sp>
    </p:spTree>
    <p:extLst>
      <p:ext uri="{BB962C8B-B14F-4D97-AF65-F5344CB8AC3E}">
        <p14:creationId xmlns:p14="http://schemas.microsoft.com/office/powerpoint/2010/main" val="255070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1. Rehearsal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F2F04A-A353-A54A-9E99-6FA624251B9B}"/>
              </a:ext>
            </a:extLst>
          </p:cNvPr>
          <p:cNvSpPr/>
          <p:nvPr/>
        </p:nvSpPr>
        <p:spPr>
          <a:xfrm>
            <a:off x="4104697" y="5175910"/>
            <a:ext cx="146234" cy="19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latin typeface="Times" pitchFamily="2" charset="0"/>
            </a:endParaRPr>
          </a:p>
        </p:txBody>
      </p:sp>
      <p:sp>
        <p:nvSpPr>
          <p:cNvPr id="9" name="Manual Operation 8">
            <a:extLst>
              <a:ext uri="{FF2B5EF4-FFF2-40B4-BE49-F238E27FC236}">
                <a16:creationId xmlns:a16="http://schemas.microsoft.com/office/drawing/2014/main" id="{2E84AD3A-386A-DC44-A002-86896F179D61}"/>
              </a:ext>
            </a:extLst>
          </p:cNvPr>
          <p:cNvSpPr/>
          <p:nvPr/>
        </p:nvSpPr>
        <p:spPr>
          <a:xfrm rot="16200000">
            <a:off x="1903559" y="3797378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10" name="Manual Operation 9">
            <a:extLst>
              <a:ext uri="{FF2B5EF4-FFF2-40B4-BE49-F238E27FC236}">
                <a16:creationId xmlns:a16="http://schemas.microsoft.com/office/drawing/2014/main" id="{1BD0907C-00D8-E442-9B6D-83CA411960C8}"/>
              </a:ext>
            </a:extLst>
          </p:cNvPr>
          <p:cNvSpPr/>
          <p:nvPr/>
        </p:nvSpPr>
        <p:spPr>
          <a:xfrm rot="16200000">
            <a:off x="3686456" y="3797378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>
                <a:latin typeface="Latin Modern Roman 10" pitchFamily="2" charset="77"/>
              </a:rPr>
              <a:t>f</a:t>
            </a:r>
            <a:r>
              <a:rPr lang="en-US" sz="1050" i="1">
                <a:latin typeface="Latin Modern Roman 10" pitchFamily="2" charset="77"/>
              </a:rPr>
              <a:t> </a:t>
            </a:r>
            <a:r>
              <a:rPr lang="en-US" sz="1600" baseline="30000">
                <a:latin typeface="Latin Modern Roman 10" pitchFamily="2" charset="77"/>
              </a:rPr>
              <a:t>1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7E4ABFDC-D39C-F441-97DD-EB5FEC648BF8}"/>
              </a:ext>
            </a:extLst>
          </p:cNvPr>
          <p:cNvSpPr/>
          <p:nvPr/>
        </p:nvSpPr>
        <p:spPr>
          <a:xfrm>
            <a:off x="1868261" y="4723158"/>
            <a:ext cx="501813" cy="1207222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/>
            <a:r>
              <a:rPr lang="en-US" sz="900" dirty="0">
                <a:latin typeface="Latin Modern Roman 10" pitchFamily="2" charset="77"/>
              </a:rPr>
              <a:t>⋮</a:t>
            </a:r>
          </a:p>
          <a:p>
            <a:pPr algn="ctr"/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1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F619B21-4D21-BB41-9EE0-C1C1605C3AB5}"/>
              </a:ext>
            </a:extLst>
          </p:cNvPr>
          <p:cNvSpPr/>
          <p:nvPr/>
        </p:nvSpPr>
        <p:spPr>
          <a:xfrm>
            <a:off x="3658968" y="4508468"/>
            <a:ext cx="501813" cy="484989"/>
          </a:xfrm>
          <a:prstGeom prst="can">
            <a:avLst>
              <a:gd name="adj" fmla="val 2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1600" i="1" dirty="0">
                <a:latin typeface="Latin Modern Roman 10" pitchFamily="2" charset="77"/>
              </a:rPr>
              <a:t>m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latin typeface="Latin Modern Roman 10" pitchFamily="2" charset="77"/>
              </a:rPr>
              <a:t>⋮</a:t>
            </a:r>
            <a:endParaRPr lang="en-US" sz="1600" dirty="0">
              <a:latin typeface="Latin Modern Roman 10" pitchFamily="2" charset="77"/>
            </a:endParaRPr>
          </a:p>
          <a:p>
            <a:pPr algn="ctr">
              <a:lnSpc>
                <a:spcPct val="65000"/>
              </a:lnSpc>
            </a:pPr>
            <a:r>
              <a:rPr lang="en-US" sz="1600" i="1" dirty="0">
                <a:latin typeface="Latin Modern Roman 10" pitchFamily="2" charset="77"/>
              </a:rPr>
              <a:t>m</a:t>
            </a:r>
            <a:r>
              <a:rPr lang="en-US" sz="1600" i="1" baseline="30000" dirty="0">
                <a:latin typeface="Latin Modern Roman 10" pitchFamily="2" charset="77"/>
              </a:rPr>
              <a:t>1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887317-4E8D-0040-902E-62A68539CF78}"/>
              </a:ext>
            </a:extLst>
          </p:cNvPr>
          <p:cNvSpPr/>
          <p:nvPr/>
        </p:nvSpPr>
        <p:spPr>
          <a:xfrm>
            <a:off x="2706063" y="4194300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14" name="Straight Arrow Connector 25">
            <a:extLst>
              <a:ext uri="{FF2B5EF4-FFF2-40B4-BE49-F238E27FC236}">
                <a16:creationId xmlns:a16="http://schemas.microsoft.com/office/drawing/2014/main" id="{85555A79-A47D-3E4E-BED8-CE7EF46D11DB}"/>
              </a:ext>
            </a:extLst>
          </p:cNvPr>
          <p:cNvCxnSpPr>
            <a:stCxn id="9" idx="2"/>
            <a:endCxn id="13" idx="1"/>
          </p:cNvCxnSpPr>
          <p:nvPr/>
        </p:nvCxnSpPr>
        <p:spPr>
          <a:xfrm>
            <a:off x="2370074" y="4048284"/>
            <a:ext cx="335989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C63809A2-AE8F-904D-91ED-09044FB95816}"/>
              </a:ext>
            </a:extLst>
          </p:cNvPr>
          <p:cNvCxnSpPr>
            <a:cxnSpLocks/>
            <a:stCxn id="11" idx="4"/>
            <a:endCxn id="13" idx="1"/>
          </p:cNvCxnSpPr>
          <p:nvPr/>
        </p:nvCxnSpPr>
        <p:spPr>
          <a:xfrm flipV="1">
            <a:off x="2370074" y="4414394"/>
            <a:ext cx="335989" cy="9123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5">
            <a:extLst>
              <a:ext uri="{FF2B5EF4-FFF2-40B4-BE49-F238E27FC236}">
                <a16:creationId xmlns:a16="http://schemas.microsoft.com/office/drawing/2014/main" id="{4C69E4F9-7391-1040-8AA7-0D136DA65124}"/>
              </a:ext>
            </a:extLst>
          </p:cNvPr>
          <p:cNvCxnSpPr>
            <a:cxnSpLocks/>
            <a:stCxn id="13" idx="3"/>
            <a:endCxn id="10" idx="0"/>
          </p:cNvCxnSpPr>
          <p:nvPr/>
        </p:nvCxnSpPr>
        <p:spPr>
          <a:xfrm flipV="1">
            <a:off x="3334972" y="4048284"/>
            <a:ext cx="316187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5">
            <a:extLst>
              <a:ext uri="{FF2B5EF4-FFF2-40B4-BE49-F238E27FC236}">
                <a16:creationId xmlns:a16="http://schemas.microsoft.com/office/drawing/2014/main" id="{0A9821FF-407C-BA41-B1DE-A71EF9A3EAC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>
            <a:off x="3334972" y="4414394"/>
            <a:ext cx="323996" cy="3365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0B3DE4-321A-6942-AED9-A156C4F723FE}"/>
              </a:ext>
            </a:extLst>
          </p:cNvPr>
          <p:cNvSpPr txBox="1"/>
          <p:nvPr/>
        </p:nvSpPr>
        <p:spPr>
          <a:xfrm>
            <a:off x="1542689" y="4404608"/>
            <a:ext cx="113690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>
                <a:latin typeface="Times" pitchFamily="2" charset="0"/>
              </a:defRPr>
            </a:lvl1pPr>
          </a:lstStyle>
          <a:p>
            <a:r>
              <a:rPr lang="en-US" sz="1600">
                <a:effectLst>
                  <a:glow rad="50800">
                    <a:schemeClr val="bg1">
                      <a:alpha val="80000"/>
                    </a:schemeClr>
                  </a:glow>
                </a:effectLst>
              </a:rPr>
              <a:t>Initial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F363B-11C6-2647-B8A6-7BBCD0A649F1}"/>
              </a:ext>
            </a:extLst>
          </p:cNvPr>
          <p:cNvSpPr txBox="1"/>
          <p:nvPr/>
        </p:nvSpPr>
        <p:spPr>
          <a:xfrm>
            <a:off x="1561633" y="3620583"/>
            <a:ext cx="111796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>
                <a:latin typeface="Times" pitchFamily="2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BD10F8-3F8A-7941-BC2A-9C5FCCF1B197}"/>
                  </a:ext>
                </a:extLst>
              </p:cNvPr>
              <p:cNvSpPr txBox="1"/>
              <p:nvPr/>
            </p:nvSpPr>
            <p:spPr>
              <a:xfrm>
                <a:off x="4003518" y="4391510"/>
                <a:ext cx="387734" cy="1802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BD10F8-3F8A-7941-BC2A-9C5FCCF1B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518" y="4391510"/>
                <a:ext cx="387734" cy="1802673"/>
              </a:xfrm>
              <a:prstGeom prst="rect">
                <a:avLst/>
              </a:prstGeom>
              <a:blipFill>
                <a:blip r:embed="rId4"/>
                <a:stretch>
                  <a:fillRect t="-6294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B248A91-46E2-0C48-B332-4C9C9952A33E}"/>
              </a:ext>
            </a:extLst>
          </p:cNvPr>
          <p:cNvSpPr/>
          <p:nvPr/>
        </p:nvSpPr>
        <p:spPr>
          <a:xfrm>
            <a:off x="4570554" y="4194300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22" name="Straight Arrow Connector 25">
            <a:extLst>
              <a:ext uri="{FF2B5EF4-FFF2-40B4-BE49-F238E27FC236}">
                <a16:creationId xmlns:a16="http://schemas.microsoft.com/office/drawing/2014/main" id="{2435954E-CCA1-514B-A4C8-DE05B8E693B4}"/>
              </a:ext>
            </a:extLst>
          </p:cNvPr>
          <p:cNvCxnSpPr>
            <a:cxnSpLocks/>
            <a:stCxn id="10" idx="2"/>
            <a:endCxn id="21" idx="1"/>
          </p:cNvCxnSpPr>
          <p:nvPr/>
        </p:nvCxnSpPr>
        <p:spPr>
          <a:xfrm>
            <a:off x="4152971" y="4048284"/>
            <a:ext cx="417583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5">
            <a:extLst>
              <a:ext uri="{FF2B5EF4-FFF2-40B4-BE49-F238E27FC236}">
                <a16:creationId xmlns:a16="http://schemas.microsoft.com/office/drawing/2014/main" id="{7A46C2DE-C775-DB49-AB77-6293A987C4CB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 flipV="1">
            <a:off x="4250931" y="4414394"/>
            <a:ext cx="319623" cy="8577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n 23">
            <a:extLst>
              <a:ext uri="{FF2B5EF4-FFF2-40B4-BE49-F238E27FC236}">
                <a16:creationId xmlns:a16="http://schemas.microsoft.com/office/drawing/2014/main" id="{F6903853-98AD-AA44-A17C-14CF7AAEA0C1}"/>
              </a:ext>
            </a:extLst>
          </p:cNvPr>
          <p:cNvSpPr/>
          <p:nvPr/>
        </p:nvSpPr>
        <p:spPr>
          <a:xfrm>
            <a:off x="3659998" y="5342608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1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2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E4B9C-7320-254E-AF29-0C5B510B9AC4}"/>
              </a:ext>
            </a:extLst>
          </p:cNvPr>
          <p:cNvSpPr txBox="1"/>
          <p:nvPr/>
        </p:nvSpPr>
        <p:spPr>
          <a:xfrm>
            <a:off x="3461534" y="5023186"/>
            <a:ext cx="88208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>
                <a:latin typeface="Times" pitchFamily="2" charset="0"/>
              </a:defRPr>
            </a:lvl1pPr>
          </a:lstStyle>
          <a:p>
            <a:r>
              <a:rPr lang="en-US" sz="1600">
                <a:effectLst>
                  <a:glow rad="50800">
                    <a:schemeClr val="bg1">
                      <a:alpha val="80000"/>
                    </a:schemeClr>
                  </a:glow>
                </a:effectLst>
              </a:rPr>
              <a:t>New classes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A70A9-28C4-7444-BFD8-574F0185F350}"/>
              </a:ext>
            </a:extLst>
          </p:cNvPr>
          <p:cNvSpPr txBox="1"/>
          <p:nvPr/>
        </p:nvSpPr>
        <p:spPr>
          <a:xfrm>
            <a:off x="3339215" y="4336419"/>
            <a:ext cx="1136904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 sz="1600">
                <a:effectLst>
                  <a:glow rad="50800">
                    <a:schemeClr val="bg1">
                      <a:alpha val="80000"/>
                    </a:schemeClr>
                  </a:glow>
                </a:effectLst>
                <a:latin typeface="Times" pitchFamily="2" charset="0"/>
              </a:defRPr>
            </a:lvl1pPr>
          </a:lstStyle>
          <a:p>
            <a:r>
              <a:rPr lang="en-US"/>
              <a:t>Memory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E139F9-FF2D-B345-B238-DDE341F75B44}"/>
              </a:ext>
            </a:extLst>
          </p:cNvPr>
          <p:cNvSpPr/>
          <p:nvPr/>
        </p:nvSpPr>
        <p:spPr>
          <a:xfrm>
            <a:off x="5968676" y="5175911"/>
            <a:ext cx="146234" cy="19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>
              <a:latin typeface="Times" pitchFamily="2" charset="0"/>
            </a:endParaRPr>
          </a:p>
        </p:txBody>
      </p:sp>
      <p:sp>
        <p:nvSpPr>
          <p:cNvPr id="28" name="Manual Operation 27">
            <a:extLst>
              <a:ext uri="{FF2B5EF4-FFF2-40B4-BE49-F238E27FC236}">
                <a16:creationId xmlns:a16="http://schemas.microsoft.com/office/drawing/2014/main" id="{3EFA4B1C-325B-ED43-89EF-A9125D277B07}"/>
              </a:ext>
            </a:extLst>
          </p:cNvPr>
          <p:cNvSpPr/>
          <p:nvPr/>
        </p:nvSpPr>
        <p:spPr>
          <a:xfrm rot="16200000">
            <a:off x="5550435" y="3797379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>
                <a:latin typeface="Latin Modern Roman 10" pitchFamily="2" charset="77"/>
              </a:rPr>
              <a:t>f</a:t>
            </a:r>
            <a:r>
              <a:rPr lang="en-US" sz="1050" i="1">
                <a:latin typeface="Latin Modern Roman 10" pitchFamily="2" charset="77"/>
              </a:rPr>
              <a:t> </a:t>
            </a:r>
            <a:r>
              <a:rPr lang="en-US" sz="1600" baseline="30000">
                <a:latin typeface="Latin Modern Roman 10" pitchFamily="2" charset="77"/>
              </a:rPr>
              <a:t>2</a:t>
            </a: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BAEBF733-D4AF-A246-ACF9-CFD45AC3905F}"/>
              </a:ext>
            </a:extLst>
          </p:cNvPr>
          <p:cNvSpPr/>
          <p:nvPr/>
        </p:nvSpPr>
        <p:spPr>
          <a:xfrm>
            <a:off x="5522947" y="4508469"/>
            <a:ext cx="501813" cy="514717"/>
          </a:xfrm>
          <a:prstGeom prst="can">
            <a:avLst>
              <a:gd name="adj" fmla="val 2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1600" i="1" dirty="0">
                <a:latin typeface="Latin Modern Roman 10" pitchFamily="2" charset="77"/>
              </a:rPr>
              <a:t>m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65000"/>
              </a:lnSpc>
            </a:pPr>
            <a:r>
              <a:rPr lang="en-US" sz="900" dirty="0">
                <a:latin typeface="Latin Modern Roman 10" pitchFamily="2" charset="77"/>
              </a:rPr>
              <a:t>⋮</a:t>
            </a:r>
            <a:endParaRPr lang="en-US" sz="1600" dirty="0">
              <a:latin typeface="Latin Modern Roman 10" pitchFamily="2" charset="77"/>
            </a:endParaRPr>
          </a:p>
          <a:p>
            <a:pPr algn="ctr">
              <a:lnSpc>
                <a:spcPct val="65000"/>
              </a:lnSpc>
            </a:pPr>
            <a:r>
              <a:rPr lang="en-US" sz="1600" i="1" dirty="0">
                <a:latin typeface="Latin Modern Roman 10" pitchFamily="2" charset="77"/>
              </a:rPr>
              <a:t>m</a:t>
            </a:r>
            <a:r>
              <a:rPr lang="en-US" sz="1600" i="1" baseline="30000" dirty="0">
                <a:latin typeface="Latin Modern Roman 10" pitchFamily="2" charset="77"/>
              </a:rPr>
              <a:t>2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cxnSp>
        <p:nvCxnSpPr>
          <p:cNvPr id="30" name="Straight Arrow Connector 25">
            <a:extLst>
              <a:ext uri="{FF2B5EF4-FFF2-40B4-BE49-F238E27FC236}">
                <a16:creationId xmlns:a16="http://schemas.microsoft.com/office/drawing/2014/main" id="{FA27073E-DC9B-D848-890D-90704C27A807}"/>
              </a:ext>
            </a:extLst>
          </p:cNvPr>
          <p:cNvCxnSpPr>
            <a:cxnSpLocks/>
            <a:stCxn id="21" idx="3"/>
            <a:endCxn id="28" idx="0"/>
          </p:cNvCxnSpPr>
          <p:nvPr/>
        </p:nvCxnSpPr>
        <p:spPr>
          <a:xfrm flipV="1">
            <a:off x="5199463" y="4048285"/>
            <a:ext cx="315675" cy="36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5">
            <a:extLst>
              <a:ext uri="{FF2B5EF4-FFF2-40B4-BE49-F238E27FC236}">
                <a16:creationId xmlns:a16="http://schemas.microsoft.com/office/drawing/2014/main" id="{6BBE5378-69F1-E640-9828-5CE73A90D4C5}"/>
              </a:ext>
            </a:extLst>
          </p:cNvPr>
          <p:cNvCxnSpPr>
            <a:cxnSpLocks/>
            <a:stCxn id="21" idx="3"/>
            <a:endCxn id="29" idx="2"/>
          </p:cNvCxnSpPr>
          <p:nvPr/>
        </p:nvCxnSpPr>
        <p:spPr>
          <a:xfrm>
            <a:off x="5199463" y="4414394"/>
            <a:ext cx="323484" cy="3514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D04E93-B801-9845-AA97-394975227C23}"/>
                  </a:ext>
                </a:extLst>
              </p:cNvPr>
              <p:cNvSpPr txBox="1"/>
              <p:nvPr/>
            </p:nvSpPr>
            <p:spPr>
              <a:xfrm>
                <a:off x="5867497" y="4391511"/>
                <a:ext cx="387734" cy="1802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D04E93-B801-9845-AA97-39497522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97" y="4391511"/>
                <a:ext cx="387734" cy="1802673"/>
              </a:xfrm>
              <a:prstGeom prst="rect">
                <a:avLst/>
              </a:prstGeom>
              <a:blipFill>
                <a:blip r:embed="rId5"/>
                <a:stretch>
                  <a:fillRect t="-6294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6CD6190-928D-5945-B70A-1C4202F2171F}"/>
              </a:ext>
            </a:extLst>
          </p:cNvPr>
          <p:cNvSpPr/>
          <p:nvPr/>
        </p:nvSpPr>
        <p:spPr>
          <a:xfrm>
            <a:off x="6434533" y="4194301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34" name="Straight Arrow Connector 25">
            <a:extLst>
              <a:ext uri="{FF2B5EF4-FFF2-40B4-BE49-F238E27FC236}">
                <a16:creationId xmlns:a16="http://schemas.microsoft.com/office/drawing/2014/main" id="{2919C723-A7FE-414A-91D1-7A390BB9A83B}"/>
              </a:ext>
            </a:extLst>
          </p:cNvPr>
          <p:cNvCxnSpPr>
            <a:cxnSpLocks/>
            <a:stCxn id="28" idx="2"/>
            <a:endCxn id="33" idx="1"/>
          </p:cNvCxnSpPr>
          <p:nvPr/>
        </p:nvCxnSpPr>
        <p:spPr>
          <a:xfrm>
            <a:off x="6016950" y="4048285"/>
            <a:ext cx="417583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5">
            <a:extLst>
              <a:ext uri="{FF2B5EF4-FFF2-40B4-BE49-F238E27FC236}">
                <a16:creationId xmlns:a16="http://schemas.microsoft.com/office/drawing/2014/main" id="{DC9DB015-676F-544E-9C71-9B3602ADB223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 flipV="1">
            <a:off x="6114910" y="4414395"/>
            <a:ext cx="319623" cy="8577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n 35">
            <a:extLst>
              <a:ext uri="{FF2B5EF4-FFF2-40B4-BE49-F238E27FC236}">
                <a16:creationId xmlns:a16="http://schemas.microsoft.com/office/drawing/2014/main" id="{404B51F3-D5BE-614C-91C1-D507ACE2B276}"/>
              </a:ext>
            </a:extLst>
          </p:cNvPr>
          <p:cNvSpPr/>
          <p:nvPr/>
        </p:nvSpPr>
        <p:spPr>
          <a:xfrm>
            <a:off x="5523977" y="5342609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2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3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37" name="Manual Operation 36">
            <a:extLst>
              <a:ext uri="{FF2B5EF4-FFF2-40B4-BE49-F238E27FC236}">
                <a16:creationId xmlns:a16="http://schemas.microsoft.com/office/drawing/2014/main" id="{576EBEB8-F897-414F-B353-FD434FC190DB}"/>
              </a:ext>
            </a:extLst>
          </p:cNvPr>
          <p:cNvSpPr/>
          <p:nvPr/>
        </p:nvSpPr>
        <p:spPr>
          <a:xfrm rot="16200000">
            <a:off x="7421518" y="3797378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>
                <a:latin typeface="Latin Modern Roman 10" pitchFamily="2" charset="77"/>
              </a:rPr>
              <a:t>f</a:t>
            </a:r>
            <a:r>
              <a:rPr lang="en-US" sz="1050" i="1">
                <a:latin typeface="Latin Modern Roman 10" pitchFamily="2" charset="77"/>
              </a:rPr>
              <a:t> </a:t>
            </a:r>
            <a:r>
              <a:rPr lang="en-US" sz="1600" baseline="30000">
                <a:latin typeface="Latin Modern Roman 10" pitchFamily="2" charset="77"/>
              </a:rPr>
              <a:t>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50B5C954-657D-184E-85DF-F7CC5C812963}"/>
              </a:ext>
            </a:extLst>
          </p:cNvPr>
          <p:cNvSpPr/>
          <p:nvPr/>
        </p:nvSpPr>
        <p:spPr>
          <a:xfrm>
            <a:off x="7394030" y="4508468"/>
            <a:ext cx="501813" cy="484989"/>
          </a:xfrm>
          <a:prstGeom prst="can">
            <a:avLst>
              <a:gd name="adj" fmla="val 24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ct val="65000"/>
              </a:lnSpc>
            </a:pPr>
            <a:r>
              <a:rPr lang="en-US" sz="1600" i="1">
                <a:latin typeface="Latin Modern Roman 10" pitchFamily="2" charset="77"/>
              </a:rPr>
              <a:t>m</a:t>
            </a:r>
            <a:r>
              <a:rPr lang="en-US" sz="1600" baseline="3000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65000"/>
              </a:lnSpc>
            </a:pPr>
            <a:r>
              <a:rPr lang="en-US" sz="900">
                <a:latin typeface="Latin Modern Roman 10" pitchFamily="2" charset="77"/>
              </a:rPr>
              <a:t>⋮</a:t>
            </a:r>
            <a:endParaRPr lang="en-US" sz="1600">
              <a:latin typeface="Latin Modern Roman 10" pitchFamily="2" charset="77"/>
            </a:endParaRPr>
          </a:p>
          <a:p>
            <a:pPr algn="ctr">
              <a:lnSpc>
                <a:spcPct val="65000"/>
              </a:lnSpc>
            </a:pPr>
            <a:r>
              <a:rPr lang="en-US" sz="1600" i="1">
                <a:latin typeface="Latin Modern Roman 10" pitchFamily="2" charset="77"/>
              </a:rPr>
              <a:t>m</a:t>
            </a:r>
            <a:r>
              <a:rPr lang="en-US" sz="1600" baseline="30000">
                <a:latin typeface="Latin Modern Roman 10" pitchFamily="2" charset="77"/>
              </a:rPr>
              <a:t>70</a:t>
            </a:r>
          </a:p>
        </p:txBody>
      </p:sp>
      <p:cxnSp>
        <p:nvCxnSpPr>
          <p:cNvPr id="39" name="Straight Arrow Connector 25">
            <a:extLst>
              <a:ext uri="{FF2B5EF4-FFF2-40B4-BE49-F238E27FC236}">
                <a16:creationId xmlns:a16="http://schemas.microsoft.com/office/drawing/2014/main" id="{CEE8203C-0DDA-2245-98AC-0BA756A37C29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7070546" y="4048284"/>
            <a:ext cx="315675" cy="36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25">
            <a:extLst>
              <a:ext uri="{FF2B5EF4-FFF2-40B4-BE49-F238E27FC236}">
                <a16:creationId xmlns:a16="http://schemas.microsoft.com/office/drawing/2014/main" id="{6A954F86-6FDC-DB4A-A6E7-0A2CE18044F0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7070546" y="4414393"/>
            <a:ext cx="323484" cy="3365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40">
            <a:extLst>
              <a:ext uri="{FF2B5EF4-FFF2-40B4-BE49-F238E27FC236}">
                <a16:creationId xmlns:a16="http://schemas.microsoft.com/office/drawing/2014/main" id="{6E4ACE5E-5DD6-6E48-B5F8-A8146FF3E9B2}"/>
              </a:ext>
            </a:extLst>
          </p:cNvPr>
          <p:cNvSpPr/>
          <p:nvPr/>
        </p:nvSpPr>
        <p:spPr>
          <a:xfrm>
            <a:off x="7395060" y="5342608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>
                <a:latin typeface="Latin Modern Roman 10" pitchFamily="2" charset="77"/>
              </a:rPr>
              <a:t>C</a:t>
            </a:r>
            <a:r>
              <a:rPr lang="en-US" sz="1050" i="1">
                <a:latin typeface="Latin Modern Roman 10" pitchFamily="2" charset="77"/>
              </a:rPr>
              <a:t> </a:t>
            </a:r>
            <a:r>
              <a:rPr lang="en-US" sz="1600" baseline="30000">
                <a:latin typeface="Latin Modern Roman 10" pitchFamily="2" charset="77"/>
              </a:rPr>
              <a:t>71</a:t>
            </a:r>
          </a:p>
          <a:p>
            <a:pPr algn="ctr">
              <a:lnSpc>
                <a:spcPct val="70000"/>
              </a:lnSpc>
            </a:pPr>
            <a:r>
              <a:rPr lang="en-US" sz="110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>
                <a:latin typeface="Latin Modern Roman 10" pitchFamily="2" charset="77"/>
              </a:rPr>
              <a:t>C</a:t>
            </a:r>
            <a:r>
              <a:rPr lang="en-US" sz="1050" i="1">
                <a:latin typeface="Latin Modern Roman 10" pitchFamily="2" charset="77"/>
              </a:rPr>
              <a:t> </a:t>
            </a:r>
            <a:r>
              <a:rPr lang="en-US" sz="1600" baseline="30000">
                <a:latin typeface="Latin Modern Roman 10" pitchFamily="2" charset="77"/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1B8444-295E-DA49-A566-11BD9304E427}"/>
                  </a:ext>
                </a:extLst>
              </p:cNvPr>
              <p:cNvSpPr txBox="1"/>
              <p:nvPr/>
            </p:nvSpPr>
            <p:spPr>
              <a:xfrm rot="16200000">
                <a:off x="2819852" y="2566478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A1B8444-295E-DA49-A566-11BD9304E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19852" y="2566478"/>
                <a:ext cx="401328" cy="1924566"/>
              </a:xfrm>
              <a:prstGeom prst="rect">
                <a:avLst/>
              </a:prstGeom>
              <a:blipFill>
                <a:blip r:embed="rId6"/>
                <a:stretch>
                  <a:fillRect l="-6579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227EAE-D6C6-084E-9937-DBACA45E05A7}"/>
                  </a:ext>
                </a:extLst>
              </p:cNvPr>
              <p:cNvSpPr txBox="1"/>
              <p:nvPr/>
            </p:nvSpPr>
            <p:spPr>
              <a:xfrm rot="16200000">
                <a:off x="4603096" y="2562386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227EAE-D6C6-084E-9937-DBACA45E0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03096" y="2562386"/>
                <a:ext cx="401328" cy="1924566"/>
              </a:xfrm>
              <a:prstGeom prst="rect">
                <a:avLst/>
              </a:prstGeom>
              <a:blipFill>
                <a:blip r:embed="rId7"/>
                <a:stretch>
                  <a:fillRect l="-6536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622122-1F5B-9F4A-BC51-C3B84A6CECFF}"/>
                  </a:ext>
                </a:extLst>
              </p:cNvPr>
              <p:cNvSpPr txBox="1"/>
              <p:nvPr/>
            </p:nvSpPr>
            <p:spPr>
              <a:xfrm rot="16200000">
                <a:off x="6418068" y="2567180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622122-1F5B-9F4A-BC51-C3B84A6C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418068" y="2567180"/>
                <a:ext cx="401328" cy="1924566"/>
              </a:xfrm>
              <a:prstGeom prst="rect">
                <a:avLst/>
              </a:prstGeom>
              <a:blipFill>
                <a:blip r:embed="rId8"/>
                <a:stretch>
                  <a:fillRect l="-6536" r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DD18E22-0F6F-264E-9AE8-7DA7D1BF7BA8}"/>
              </a:ext>
            </a:extLst>
          </p:cNvPr>
          <p:cNvSpPr txBox="1"/>
          <p:nvPr/>
        </p:nvSpPr>
        <p:spPr>
          <a:xfrm>
            <a:off x="2303361" y="3145369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Times" pitchFamily="2" charset="0"/>
              </a:rPr>
              <a:t>Training task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825456-D5CF-1347-B850-E0D812B25EAB}"/>
              </a:ext>
            </a:extLst>
          </p:cNvPr>
          <p:cNvSpPr txBox="1"/>
          <p:nvPr/>
        </p:nvSpPr>
        <p:spPr>
          <a:xfrm>
            <a:off x="4071646" y="3145369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Times" pitchFamily="2" charset="0"/>
              </a:rPr>
              <a:t>Training task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E9F50C-4132-2B44-8F5B-ED11AB600817}"/>
              </a:ext>
            </a:extLst>
          </p:cNvPr>
          <p:cNvSpPr txBox="1"/>
          <p:nvPr/>
        </p:nvSpPr>
        <p:spPr>
          <a:xfrm>
            <a:off x="5880192" y="3145369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Times" pitchFamily="2" charset="0"/>
              </a:rPr>
              <a:t>Training task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90AD2-778D-E34E-BBA8-7C2195848BA2}"/>
              </a:ext>
            </a:extLst>
          </p:cNvPr>
          <p:cNvSpPr txBox="1"/>
          <p:nvPr/>
        </p:nvSpPr>
        <p:spPr>
          <a:xfrm>
            <a:off x="2556176" y="1520303"/>
            <a:ext cx="4094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Replay</a:t>
            </a:r>
            <a:r>
              <a:rPr lang="en-US" dirty="0"/>
              <a:t> a limited amount of previous data</a:t>
            </a:r>
          </a:p>
          <a:p>
            <a:pPr algn="ctr"/>
            <a:br>
              <a:rPr lang="en-US" dirty="0"/>
            </a:br>
            <a:r>
              <a:rPr lang="en-US" sz="1200" dirty="0"/>
              <a:t>e.g. </a:t>
            </a:r>
            <a:r>
              <a:rPr lang="en-US" sz="1200" dirty="0" err="1"/>
              <a:t>iCaRL</a:t>
            </a:r>
            <a:r>
              <a:rPr lang="en-US" sz="1200" dirty="0"/>
              <a:t> [3]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75FC51-4315-A840-957B-49D90095616B}"/>
              </a:ext>
            </a:extLst>
          </p:cNvPr>
          <p:cNvSpPr txBox="1"/>
          <p:nvPr/>
        </p:nvSpPr>
        <p:spPr>
          <a:xfrm>
            <a:off x="133349" y="6464031"/>
            <a:ext cx="8594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[3]: </a:t>
            </a:r>
            <a:r>
              <a:rPr lang="en-US" sz="1100" dirty="0" err="1"/>
              <a:t>Rebuffi</a:t>
            </a:r>
            <a:r>
              <a:rPr lang="en-US" sz="1100" dirty="0"/>
              <a:t> et al., </a:t>
            </a:r>
            <a:r>
              <a:rPr lang="en-GB" sz="1100" dirty="0" err="1"/>
              <a:t>iCaRL</a:t>
            </a:r>
            <a:r>
              <a:rPr lang="en-GB" sz="1100" dirty="0"/>
              <a:t>: Incremental Classifier and Representation Learning, 2017</a:t>
            </a:r>
          </a:p>
          <a:p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B0AD2D4-B9D2-B344-8B4D-DEBF09A4F5DD}"/>
              </a:ext>
            </a:extLst>
          </p:cNvPr>
          <p:cNvSpPr/>
          <p:nvPr/>
        </p:nvSpPr>
        <p:spPr>
          <a:xfrm>
            <a:off x="7185952" y="4346220"/>
            <a:ext cx="929837" cy="78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D13C23-1894-DC45-B1E1-F2CE0543D91B}"/>
              </a:ext>
            </a:extLst>
          </p:cNvPr>
          <p:cNvSpPr/>
          <p:nvPr/>
        </p:nvSpPr>
        <p:spPr>
          <a:xfrm>
            <a:off x="6551280" y="3429082"/>
            <a:ext cx="1625039" cy="2765101"/>
          </a:xfrm>
          <a:prstGeom prst="rect">
            <a:avLst/>
          </a:prstGeom>
          <a:gradFill flip="none" rotWithShape="1">
            <a:gsLst>
              <a:gs pos="12000">
                <a:srgbClr val="FFFFFF">
                  <a:alpha val="34000"/>
                </a:srgbClr>
              </a:gs>
              <a:gs pos="67000">
                <a:srgbClr val="FFFFFF">
                  <a:alpha val="84000"/>
                </a:srgbClr>
              </a:gs>
              <a:gs pos="38000">
                <a:srgbClr val="FFFFFF">
                  <a:alpha val="67000"/>
                </a:srgbClr>
              </a:gs>
              <a:gs pos="91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61B65A1-EBAC-9940-A958-B562CD45E463}"/>
              </a:ext>
            </a:extLst>
          </p:cNvPr>
          <p:cNvSpPr/>
          <p:nvPr/>
        </p:nvSpPr>
        <p:spPr>
          <a:xfrm>
            <a:off x="5310367" y="4399064"/>
            <a:ext cx="929837" cy="78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1CAFF2E-20F7-DD46-A311-7DC1C9E1BA3F}"/>
              </a:ext>
            </a:extLst>
          </p:cNvPr>
          <p:cNvSpPr/>
          <p:nvPr/>
        </p:nvSpPr>
        <p:spPr>
          <a:xfrm>
            <a:off x="3468004" y="4326798"/>
            <a:ext cx="929837" cy="78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5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1. Rehearsal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755770-7245-C443-9FA9-ACBD673344D7}"/>
              </a:ext>
            </a:extLst>
          </p:cNvPr>
          <p:cNvSpPr/>
          <p:nvPr/>
        </p:nvSpPr>
        <p:spPr>
          <a:xfrm>
            <a:off x="101300" y="6532207"/>
            <a:ext cx="81885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[15]: Shin et al., Continual Learning with Deep Generative Replay, 2017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9428709-9410-254E-8B26-2A65F40BAB5E}"/>
              </a:ext>
            </a:extLst>
          </p:cNvPr>
          <p:cNvSpPr/>
          <p:nvPr/>
        </p:nvSpPr>
        <p:spPr>
          <a:xfrm>
            <a:off x="4055186" y="4444195"/>
            <a:ext cx="146234" cy="19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latin typeface="Times" pitchFamily="2" charset="0"/>
            </a:endParaRPr>
          </a:p>
        </p:txBody>
      </p:sp>
      <p:sp>
        <p:nvSpPr>
          <p:cNvPr id="54" name="Manual Operation 53">
            <a:extLst>
              <a:ext uri="{FF2B5EF4-FFF2-40B4-BE49-F238E27FC236}">
                <a16:creationId xmlns:a16="http://schemas.microsoft.com/office/drawing/2014/main" id="{A444FD52-7248-1C46-9085-FD1335AE8181}"/>
              </a:ext>
            </a:extLst>
          </p:cNvPr>
          <p:cNvSpPr/>
          <p:nvPr/>
        </p:nvSpPr>
        <p:spPr>
          <a:xfrm rot="16200000">
            <a:off x="1854048" y="3065663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55" name="Manual Operation 54">
            <a:extLst>
              <a:ext uri="{FF2B5EF4-FFF2-40B4-BE49-F238E27FC236}">
                <a16:creationId xmlns:a16="http://schemas.microsoft.com/office/drawing/2014/main" id="{6A363905-C381-6F49-B28E-2753710D84FD}"/>
              </a:ext>
            </a:extLst>
          </p:cNvPr>
          <p:cNvSpPr/>
          <p:nvPr/>
        </p:nvSpPr>
        <p:spPr>
          <a:xfrm rot="16200000">
            <a:off x="3636945" y="3065663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</p:txBody>
      </p:sp>
      <p:sp>
        <p:nvSpPr>
          <p:cNvPr id="56" name="Can 55">
            <a:extLst>
              <a:ext uri="{FF2B5EF4-FFF2-40B4-BE49-F238E27FC236}">
                <a16:creationId xmlns:a16="http://schemas.microsoft.com/office/drawing/2014/main" id="{65D5445C-51CC-4B49-8274-C9D8AC0A9DC7}"/>
              </a:ext>
            </a:extLst>
          </p:cNvPr>
          <p:cNvSpPr/>
          <p:nvPr/>
        </p:nvSpPr>
        <p:spPr>
          <a:xfrm>
            <a:off x="1818750" y="5075605"/>
            <a:ext cx="501813" cy="1207222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/>
            <a:r>
              <a:rPr lang="en-US" sz="900" dirty="0">
                <a:latin typeface="Latin Modern Roman 10" pitchFamily="2" charset="77"/>
              </a:rPr>
              <a:t>⋮</a:t>
            </a:r>
          </a:p>
          <a:p>
            <a:pPr algn="ctr"/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50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5092ED0-DD24-734C-BDF9-5464572E7F19}"/>
              </a:ext>
            </a:extLst>
          </p:cNvPr>
          <p:cNvSpPr/>
          <p:nvPr/>
        </p:nvSpPr>
        <p:spPr>
          <a:xfrm>
            <a:off x="2656552" y="3462585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58" name="Straight Arrow Connector 25">
            <a:extLst>
              <a:ext uri="{FF2B5EF4-FFF2-40B4-BE49-F238E27FC236}">
                <a16:creationId xmlns:a16="http://schemas.microsoft.com/office/drawing/2014/main" id="{08C42F44-D227-224B-A358-5E5DB7E1CC08}"/>
              </a:ext>
            </a:extLst>
          </p:cNvPr>
          <p:cNvCxnSpPr>
            <a:stCxn id="54" idx="2"/>
            <a:endCxn id="57" idx="1"/>
          </p:cNvCxnSpPr>
          <p:nvPr/>
        </p:nvCxnSpPr>
        <p:spPr>
          <a:xfrm>
            <a:off x="2320563" y="3316569"/>
            <a:ext cx="335989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25">
            <a:extLst>
              <a:ext uri="{FF2B5EF4-FFF2-40B4-BE49-F238E27FC236}">
                <a16:creationId xmlns:a16="http://schemas.microsoft.com/office/drawing/2014/main" id="{BFE8F5D1-FA71-FB43-8B18-ABFAD029D278}"/>
              </a:ext>
            </a:extLst>
          </p:cNvPr>
          <p:cNvCxnSpPr>
            <a:cxnSpLocks/>
            <a:stCxn id="56" idx="4"/>
            <a:endCxn id="57" idx="1"/>
          </p:cNvCxnSpPr>
          <p:nvPr/>
        </p:nvCxnSpPr>
        <p:spPr>
          <a:xfrm flipV="1">
            <a:off x="2320563" y="3682679"/>
            <a:ext cx="335989" cy="19965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5">
            <a:extLst>
              <a:ext uri="{FF2B5EF4-FFF2-40B4-BE49-F238E27FC236}">
                <a16:creationId xmlns:a16="http://schemas.microsoft.com/office/drawing/2014/main" id="{49AF347E-F15B-F548-9696-B99EC49869F3}"/>
              </a:ext>
            </a:extLst>
          </p:cNvPr>
          <p:cNvCxnSpPr>
            <a:cxnSpLocks/>
            <a:stCxn id="57" idx="3"/>
            <a:endCxn id="55" idx="0"/>
          </p:cNvCxnSpPr>
          <p:nvPr/>
        </p:nvCxnSpPr>
        <p:spPr>
          <a:xfrm flipV="1">
            <a:off x="3285461" y="3316569"/>
            <a:ext cx="316187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25">
            <a:extLst>
              <a:ext uri="{FF2B5EF4-FFF2-40B4-BE49-F238E27FC236}">
                <a16:creationId xmlns:a16="http://schemas.microsoft.com/office/drawing/2014/main" id="{EB7B39FC-071F-8940-99D1-A705AF36650F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3285461" y="3682679"/>
            <a:ext cx="323996" cy="3365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72AEF04-6E3F-8A4D-B084-CCAA80459F31}"/>
              </a:ext>
            </a:extLst>
          </p:cNvPr>
          <p:cNvSpPr txBox="1"/>
          <p:nvPr/>
        </p:nvSpPr>
        <p:spPr>
          <a:xfrm>
            <a:off x="1493178" y="4780205"/>
            <a:ext cx="113690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>
                <a:latin typeface="Times" pitchFamily="2" charset="0"/>
              </a:defRPr>
            </a:lvl1pPr>
          </a:lstStyle>
          <a:p>
            <a:r>
              <a:rPr lang="en-US" sz="1600" dirty="0">
                <a:effectLst>
                  <a:glow rad="50800">
                    <a:schemeClr val="bg1">
                      <a:alpha val="80000"/>
                    </a:schemeClr>
                  </a:glow>
                </a:effectLst>
              </a:rPr>
              <a:t>Initial classes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D8E113-500E-B74E-85CF-79DCA8069236}"/>
              </a:ext>
            </a:extLst>
          </p:cNvPr>
          <p:cNvSpPr txBox="1"/>
          <p:nvPr/>
        </p:nvSpPr>
        <p:spPr>
          <a:xfrm>
            <a:off x="1512122" y="2888868"/>
            <a:ext cx="111796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latin typeface="Times" pitchFamily="2" charset="0"/>
              </a:rPr>
              <a:t>Model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7B38C2-8E68-984B-A18D-F0980708EF34}"/>
              </a:ext>
            </a:extLst>
          </p:cNvPr>
          <p:cNvSpPr/>
          <p:nvPr/>
        </p:nvSpPr>
        <p:spPr>
          <a:xfrm>
            <a:off x="4521043" y="3462585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65" name="Straight Arrow Connector 25">
            <a:extLst>
              <a:ext uri="{FF2B5EF4-FFF2-40B4-BE49-F238E27FC236}">
                <a16:creationId xmlns:a16="http://schemas.microsoft.com/office/drawing/2014/main" id="{EC3B64F4-90B0-7B47-8B3E-950976A6D6D4}"/>
              </a:ext>
            </a:extLst>
          </p:cNvPr>
          <p:cNvCxnSpPr>
            <a:cxnSpLocks/>
            <a:stCxn id="55" idx="2"/>
            <a:endCxn id="64" idx="1"/>
          </p:cNvCxnSpPr>
          <p:nvPr/>
        </p:nvCxnSpPr>
        <p:spPr>
          <a:xfrm>
            <a:off x="4103460" y="3316569"/>
            <a:ext cx="417583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25">
            <a:extLst>
              <a:ext uri="{FF2B5EF4-FFF2-40B4-BE49-F238E27FC236}">
                <a16:creationId xmlns:a16="http://schemas.microsoft.com/office/drawing/2014/main" id="{E0FAFB48-EF9A-D54F-AB6A-E0950AD586AB}"/>
              </a:ext>
            </a:extLst>
          </p:cNvPr>
          <p:cNvCxnSpPr>
            <a:cxnSpLocks/>
            <a:stCxn id="67" idx="4"/>
            <a:endCxn id="64" idx="1"/>
          </p:cNvCxnSpPr>
          <p:nvPr/>
        </p:nvCxnSpPr>
        <p:spPr>
          <a:xfrm flipV="1">
            <a:off x="4133737" y="3682679"/>
            <a:ext cx="387306" cy="225507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an 66">
            <a:extLst>
              <a:ext uri="{FF2B5EF4-FFF2-40B4-BE49-F238E27FC236}">
                <a16:creationId xmlns:a16="http://schemas.microsoft.com/office/drawing/2014/main" id="{2E862A43-BCA7-BE4C-B1A6-971BFA74EB27}"/>
              </a:ext>
            </a:extLst>
          </p:cNvPr>
          <p:cNvSpPr/>
          <p:nvPr/>
        </p:nvSpPr>
        <p:spPr>
          <a:xfrm>
            <a:off x="3631924" y="5597306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51</a:t>
            </a: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60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138219-C9E1-8E42-9973-877A447014A8}"/>
              </a:ext>
            </a:extLst>
          </p:cNvPr>
          <p:cNvSpPr txBox="1"/>
          <p:nvPr/>
        </p:nvSpPr>
        <p:spPr>
          <a:xfrm>
            <a:off x="3424758" y="5308615"/>
            <a:ext cx="88208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>
                <a:latin typeface="Times" pitchFamily="2" charset="0"/>
              </a:defRPr>
            </a:lvl1pPr>
          </a:lstStyle>
          <a:p>
            <a:r>
              <a:rPr lang="en-US" sz="1600" dirty="0">
                <a:effectLst>
                  <a:glow rad="50800">
                    <a:schemeClr val="bg1">
                      <a:alpha val="80000"/>
                    </a:schemeClr>
                  </a:glow>
                </a:effectLst>
              </a:rPr>
              <a:t>New classes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662ECF-A20A-3B4C-A2E7-BD6037F77B8E}"/>
              </a:ext>
            </a:extLst>
          </p:cNvPr>
          <p:cNvSpPr/>
          <p:nvPr/>
        </p:nvSpPr>
        <p:spPr>
          <a:xfrm>
            <a:off x="5919165" y="4444196"/>
            <a:ext cx="146234" cy="19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latin typeface="Times" pitchFamily="2" charset="0"/>
            </a:endParaRPr>
          </a:p>
        </p:txBody>
      </p:sp>
      <p:sp>
        <p:nvSpPr>
          <p:cNvPr id="70" name="Manual Operation 69">
            <a:extLst>
              <a:ext uri="{FF2B5EF4-FFF2-40B4-BE49-F238E27FC236}">
                <a16:creationId xmlns:a16="http://schemas.microsoft.com/office/drawing/2014/main" id="{2572DBB2-1937-104A-AA70-0C4214EFE80F}"/>
              </a:ext>
            </a:extLst>
          </p:cNvPr>
          <p:cNvSpPr/>
          <p:nvPr/>
        </p:nvSpPr>
        <p:spPr>
          <a:xfrm rot="16200000">
            <a:off x="5500924" y="3065664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2</a:t>
            </a:r>
          </a:p>
        </p:txBody>
      </p:sp>
      <p:cxnSp>
        <p:nvCxnSpPr>
          <p:cNvPr id="71" name="Straight Arrow Connector 25">
            <a:extLst>
              <a:ext uri="{FF2B5EF4-FFF2-40B4-BE49-F238E27FC236}">
                <a16:creationId xmlns:a16="http://schemas.microsoft.com/office/drawing/2014/main" id="{33BA9BD5-5638-CD45-9455-CFBF5736F37B}"/>
              </a:ext>
            </a:extLst>
          </p:cNvPr>
          <p:cNvCxnSpPr>
            <a:cxnSpLocks/>
            <a:stCxn id="64" idx="3"/>
            <a:endCxn id="70" idx="0"/>
          </p:cNvCxnSpPr>
          <p:nvPr/>
        </p:nvCxnSpPr>
        <p:spPr>
          <a:xfrm flipV="1">
            <a:off x="5149952" y="3316570"/>
            <a:ext cx="315675" cy="36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25">
            <a:extLst>
              <a:ext uri="{FF2B5EF4-FFF2-40B4-BE49-F238E27FC236}">
                <a16:creationId xmlns:a16="http://schemas.microsoft.com/office/drawing/2014/main" id="{6E0D2BF4-0941-8447-B396-8B8BC103984A}"/>
              </a:ext>
            </a:extLst>
          </p:cNvPr>
          <p:cNvCxnSpPr>
            <a:cxnSpLocks/>
            <a:stCxn id="64" idx="3"/>
            <a:endCxn id="91" idx="0"/>
          </p:cNvCxnSpPr>
          <p:nvPr/>
        </p:nvCxnSpPr>
        <p:spPr>
          <a:xfrm>
            <a:off x="5149952" y="3682679"/>
            <a:ext cx="295267" cy="3952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563416F-C8BC-4B41-9B2D-BAFB7940B8D5}"/>
              </a:ext>
            </a:extLst>
          </p:cNvPr>
          <p:cNvSpPr/>
          <p:nvPr/>
        </p:nvSpPr>
        <p:spPr>
          <a:xfrm>
            <a:off x="6385022" y="3462586"/>
            <a:ext cx="628909" cy="440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Times" pitchFamily="2" charset="0"/>
              </a:rPr>
              <a:t>Train</a:t>
            </a:r>
          </a:p>
        </p:txBody>
      </p:sp>
      <p:cxnSp>
        <p:nvCxnSpPr>
          <p:cNvPr id="74" name="Straight Arrow Connector 25">
            <a:extLst>
              <a:ext uri="{FF2B5EF4-FFF2-40B4-BE49-F238E27FC236}">
                <a16:creationId xmlns:a16="http://schemas.microsoft.com/office/drawing/2014/main" id="{A1EE3964-6B6A-D94D-A0B4-680814B92DBB}"/>
              </a:ext>
            </a:extLst>
          </p:cNvPr>
          <p:cNvCxnSpPr>
            <a:cxnSpLocks/>
            <a:stCxn id="70" idx="2"/>
            <a:endCxn id="73" idx="1"/>
          </p:cNvCxnSpPr>
          <p:nvPr/>
        </p:nvCxnSpPr>
        <p:spPr>
          <a:xfrm>
            <a:off x="5967439" y="3316570"/>
            <a:ext cx="417583" cy="3661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25">
            <a:extLst>
              <a:ext uri="{FF2B5EF4-FFF2-40B4-BE49-F238E27FC236}">
                <a16:creationId xmlns:a16="http://schemas.microsoft.com/office/drawing/2014/main" id="{63BEDAA9-067F-EC49-9F12-2E9FC2C35093}"/>
              </a:ext>
            </a:extLst>
          </p:cNvPr>
          <p:cNvCxnSpPr>
            <a:cxnSpLocks/>
            <a:stCxn id="76" idx="4"/>
            <a:endCxn id="73" idx="1"/>
          </p:cNvCxnSpPr>
          <p:nvPr/>
        </p:nvCxnSpPr>
        <p:spPr>
          <a:xfrm flipV="1">
            <a:off x="5967439" y="3682680"/>
            <a:ext cx="417583" cy="223779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n 75">
            <a:extLst>
              <a:ext uri="{FF2B5EF4-FFF2-40B4-BE49-F238E27FC236}">
                <a16:creationId xmlns:a16="http://schemas.microsoft.com/office/drawing/2014/main" id="{66AAE820-4FBF-DF4A-8895-80D03F4FABF5}"/>
              </a:ext>
            </a:extLst>
          </p:cNvPr>
          <p:cNvSpPr/>
          <p:nvPr/>
        </p:nvSpPr>
        <p:spPr>
          <a:xfrm>
            <a:off x="5465626" y="5580018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61</a:t>
            </a: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70</a:t>
            </a:r>
          </a:p>
        </p:txBody>
      </p:sp>
      <p:sp>
        <p:nvSpPr>
          <p:cNvPr id="77" name="Manual Operation 76">
            <a:extLst>
              <a:ext uri="{FF2B5EF4-FFF2-40B4-BE49-F238E27FC236}">
                <a16:creationId xmlns:a16="http://schemas.microsoft.com/office/drawing/2014/main" id="{B78A89E1-DBD7-654A-8890-32B3275AAAAE}"/>
              </a:ext>
            </a:extLst>
          </p:cNvPr>
          <p:cNvSpPr/>
          <p:nvPr/>
        </p:nvSpPr>
        <p:spPr>
          <a:xfrm rot="16200000">
            <a:off x="7372007" y="3065663"/>
            <a:ext cx="431217" cy="501812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3</a:t>
            </a:r>
          </a:p>
        </p:txBody>
      </p:sp>
      <p:cxnSp>
        <p:nvCxnSpPr>
          <p:cNvPr id="78" name="Straight Arrow Connector 25">
            <a:extLst>
              <a:ext uri="{FF2B5EF4-FFF2-40B4-BE49-F238E27FC236}">
                <a16:creationId xmlns:a16="http://schemas.microsoft.com/office/drawing/2014/main" id="{D6039648-F958-494D-82F6-9B5DA1A12AB8}"/>
              </a:ext>
            </a:extLst>
          </p:cNvPr>
          <p:cNvCxnSpPr>
            <a:cxnSpLocks/>
            <a:endCxn id="77" idx="0"/>
          </p:cNvCxnSpPr>
          <p:nvPr/>
        </p:nvCxnSpPr>
        <p:spPr>
          <a:xfrm flipV="1">
            <a:off x="7021035" y="3316569"/>
            <a:ext cx="315675" cy="3661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5">
            <a:extLst>
              <a:ext uri="{FF2B5EF4-FFF2-40B4-BE49-F238E27FC236}">
                <a16:creationId xmlns:a16="http://schemas.microsoft.com/office/drawing/2014/main" id="{7EBE46CE-EB5E-EF47-BE38-3ABF8892DD79}"/>
              </a:ext>
            </a:extLst>
          </p:cNvPr>
          <p:cNvCxnSpPr>
            <a:cxnSpLocks/>
            <a:endCxn id="93" idx="0"/>
          </p:cNvCxnSpPr>
          <p:nvPr/>
        </p:nvCxnSpPr>
        <p:spPr>
          <a:xfrm rot="16200000" flipH="1">
            <a:off x="6971491" y="3732221"/>
            <a:ext cx="414762" cy="3156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9A1E8A6-00DB-E949-84B1-3CADE18E0269}"/>
                  </a:ext>
                </a:extLst>
              </p:cNvPr>
              <p:cNvSpPr txBox="1"/>
              <p:nvPr/>
            </p:nvSpPr>
            <p:spPr>
              <a:xfrm rot="16200000">
                <a:off x="2770341" y="1834763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9A1E8A6-00DB-E949-84B1-3CADE18E0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770341" y="1834763"/>
                <a:ext cx="401328" cy="1924566"/>
              </a:xfrm>
              <a:prstGeom prst="rect">
                <a:avLst/>
              </a:prstGeom>
              <a:blipFill>
                <a:blip r:embed="rId4"/>
                <a:stretch>
                  <a:fillRect l="-6579" r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800630-4A2A-E749-9648-18DABADD2408}"/>
                  </a:ext>
                </a:extLst>
              </p:cNvPr>
              <p:cNvSpPr txBox="1"/>
              <p:nvPr/>
            </p:nvSpPr>
            <p:spPr>
              <a:xfrm rot="16200000">
                <a:off x="4553585" y="1830671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2800630-4A2A-E749-9648-18DABADD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53585" y="1830671"/>
                <a:ext cx="401328" cy="1924566"/>
              </a:xfrm>
              <a:prstGeom prst="rect">
                <a:avLst/>
              </a:prstGeom>
              <a:blipFill>
                <a:blip r:embed="rId5"/>
                <a:stretch>
                  <a:fillRect l="-6536" r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6609A3-7805-0C4B-A05D-3026FC921427}"/>
                  </a:ext>
                </a:extLst>
              </p:cNvPr>
              <p:cNvSpPr txBox="1"/>
              <p:nvPr/>
            </p:nvSpPr>
            <p:spPr>
              <a:xfrm rot="16200000">
                <a:off x="6368557" y="1835465"/>
                <a:ext cx="401328" cy="1924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D6609A3-7805-0C4B-A05D-3026FC921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68557" y="1835465"/>
                <a:ext cx="401328" cy="1924566"/>
              </a:xfrm>
              <a:prstGeom prst="rect">
                <a:avLst/>
              </a:prstGeom>
              <a:blipFill>
                <a:blip r:embed="rId6"/>
                <a:stretch>
                  <a:fillRect l="-5921" r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9C012755-9F30-2443-876F-D8D214743792}"/>
              </a:ext>
            </a:extLst>
          </p:cNvPr>
          <p:cNvSpPr txBox="1"/>
          <p:nvPr/>
        </p:nvSpPr>
        <p:spPr>
          <a:xfrm>
            <a:off x="2253850" y="2413654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Training task 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302470-849E-7042-BCDA-01CEA09EA76D}"/>
              </a:ext>
            </a:extLst>
          </p:cNvPr>
          <p:cNvSpPr txBox="1"/>
          <p:nvPr/>
        </p:nvSpPr>
        <p:spPr>
          <a:xfrm>
            <a:off x="4022135" y="2413654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Training task 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57D126-003A-DC42-85C1-F7C7525D06A6}"/>
              </a:ext>
            </a:extLst>
          </p:cNvPr>
          <p:cNvSpPr txBox="1"/>
          <p:nvPr/>
        </p:nvSpPr>
        <p:spPr>
          <a:xfrm>
            <a:off x="5830681" y="2413654"/>
            <a:ext cx="1423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" pitchFamily="2" charset="0"/>
              </a:rPr>
              <a:t>Training task 3</a:t>
            </a:r>
          </a:p>
        </p:txBody>
      </p:sp>
      <p:sp>
        <p:nvSpPr>
          <p:cNvPr id="86" name="Manual Operation 85">
            <a:extLst>
              <a:ext uri="{FF2B5EF4-FFF2-40B4-BE49-F238E27FC236}">
                <a16:creationId xmlns:a16="http://schemas.microsoft.com/office/drawing/2014/main" id="{84845AF5-3AE4-AA47-93C4-0ACAC67DE701}"/>
              </a:ext>
            </a:extLst>
          </p:cNvPr>
          <p:cNvSpPr/>
          <p:nvPr/>
        </p:nvSpPr>
        <p:spPr>
          <a:xfrm rot="16200000">
            <a:off x="1844513" y="3817492"/>
            <a:ext cx="431217" cy="501812"/>
          </a:xfrm>
          <a:prstGeom prst="flowChartManualOperation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g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25C5853-C031-1242-A4DA-D9F03BF1EDB4}"/>
              </a:ext>
            </a:extLst>
          </p:cNvPr>
          <p:cNvSpPr txBox="1"/>
          <p:nvPr/>
        </p:nvSpPr>
        <p:spPr>
          <a:xfrm>
            <a:off x="1490591" y="3636629"/>
            <a:ext cx="111796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latin typeface="Times" pitchFamily="2" charset="0"/>
              </a:rPr>
              <a:t>Generator</a:t>
            </a:r>
          </a:p>
        </p:txBody>
      </p:sp>
      <p:cxnSp>
        <p:nvCxnSpPr>
          <p:cNvPr id="88" name="Straight Arrow Connector 25">
            <a:extLst>
              <a:ext uri="{FF2B5EF4-FFF2-40B4-BE49-F238E27FC236}">
                <a16:creationId xmlns:a16="http://schemas.microsoft.com/office/drawing/2014/main" id="{7A512175-F81A-DC4C-A852-143BE1423801}"/>
              </a:ext>
            </a:extLst>
          </p:cNvPr>
          <p:cNvCxnSpPr>
            <a:cxnSpLocks/>
            <a:stCxn id="86" idx="2"/>
            <a:endCxn id="57" idx="1"/>
          </p:cNvCxnSpPr>
          <p:nvPr/>
        </p:nvCxnSpPr>
        <p:spPr>
          <a:xfrm flipV="1">
            <a:off x="2311028" y="3682679"/>
            <a:ext cx="345524" cy="3857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Manual Operation 88">
            <a:extLst>
              <a:ext uri="{FF2B5EF4-FFF2-40B4-BE49-F238E27FC236}">
                <a16:creationId xmlns:a16="http://schemas.microsoft.com/office/drawing/2014/main" id="{EA5A38D8-5149-1D4A-8A53-C1D0A52189BF}"/>
              </a:ext>
            </a:extLst>
          </p:cNvPr>
          <p:cNvSpPr/>
          <p:nvPr/>
        </p:nvSpPr>
        <p:spPr>
          <a:xfrm rot="16200000">
            <a:off x="3640923" y="3803232"/>
            <a:ext cx="431217" cy="501812"/>
          </a:xfrm>
          <a:prstGeom prst="flowChartManualOperation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g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1</a:t>
            </a:r>
            <a:endParaRPr lang="en-US" sz="1600" baseline="30000" dirty="0">
              <a:latin typeface="Latin Modern Roman 10" pitchFamily="2" charset="77"/>
            </a:endParaRPr>
          </a:p>
        </p:txBody>
      </p:sp>
      <p:cxnSp>
        <p:nvCxnSpPr>
          <p:cNvPr id="90" name="Straight Arrow Connector 25">
            <a:extLst>
              <a:ext uri="{FF2B5EF4-FFF2-40B4-BE49-F238E27FC236}">
                <a16:creationId xmlns:a16="http://schemas.microsoft.com/office/drawing/2014/main" id="{C8E6818C-39CC-B746-AC33-1BE07D3E9DD5}"/>
              </a:ext>
            </a:extLst>
          </p:cNvPr>
          <p:cNvCxnSpPr>
            <a:cxnSpLocks/>
            <a:stCxn id="89" idx="2"/>
            <a:endCxn id="64" idx="1"/>
          </p:cNvCxnSpPr>
          <p:nvPr/>
        </p:nvCxnSpPr>
        <p:spPr>
          <a:xfrm flipV="1">
            <a:off x="4107438" y="3682679"/>
            <a:ext cx="413605" cy="3714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Manual Operation 90">
            <a:extLst>
              <a:ext uri="{FF2B5EF4-FFF2-40B4-BE49-F238E27FC236}">
                <a16:creationId xmlns:a16="http://schemas.microsoft.com/office/drawing/2014/main" id="{0932A088-C1AB-7B4F-A21B-BAEBB447CE8A}"/>
              </a:ext>
            </a:extLst>
          </p:cNvPr>
          <p:cNvSpPr/>
          <p:nvPr/>
        </p:nvSpPr>
        <p:spPr>
          <a:xfrm rot="16200000">
            <a:off x="5480516" y="3826974"/>
            <a:ext cx="431217" cy="501812"/>
          </a:xfrm>
          <a:prstGeom prst="flowChartManualOperation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g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2</a:t>
            </a:r>
            <a:endParaRPr lang="en-US" sz="1600" baseline="30000" dirty="0">
              <a:latin typeface="Latin Modern Roman 10" pitchFamily="2" charset="77"/>
            </a:endParaRPr>
          </a:p>
        </p:txBody>
      </p:sp>
      <p:cxnSp>
        <p:nvCxnSpPr>
          <p:cNvPr id="92" name="Straight Arrow Connector 25">
            <a:extLst>
              <a:ext uri="{FF2B5EF4-FFF2-40B4-BE49-F238E27FC236}">
                <a16:creationId xmlns:a16="http://schemas.microsoft.com/office/drawing/2014/main" id="{0B85B189-BC11-4445-A5F9-CE66422BBF5E}"/>
              </a:ext>
            </a:extLst>
          </p:cNvPr>
          <p:cNvCxnSpPr>
            <a:cxnSpLocks/>
            <a:stCxn id="91" idx="2"/>
          </p:cNvCxnSpPr>
          <p:nvPr/>
        </p:nvCxnSpPr>
        <p:spPr>
          <a:xfrm flipV="1">
            <a:off x="5947031" y="3706421"/>
            <a:ext cx="413605" cy="3714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anual Operation 92">
            <a:extLst>
              <a:ext uri="{FF2B5EF4-FFF2-40B4-BE49-F238E27FC236}">
                <a16:creationId xmlns:a16="http://schemas.microsoft.com/office/drawing/2014/main" id="{673FC4DA-9C27-FA42-8A5D-194FE9E2264C}"/>
              </a:ext>
            </a:extLst>
          </p:cNvPr>
          <p:cNvSpPr/>
          <p:nvPr/>
        </p:nvSpPr>
        <p:spPr>
          <a:xfrm rot="16200000">
            <a:off x="7372007" y="3846534"/>
            <a:ext cx="431217" cy="501812"/>
          </a:xfrm>
          <a:prstGeom prst="flowChartManualOperation">
            <a:avLst/>
          </a:prstGeom>
          <a:solidFill>
            <a:schemeClr val="accent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g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1</a:t>
            </a:r>
            <a:endParaRPr lang="en-US" sz="1600" baseline="30000" dirty="0">
              <a:latin typeface="Latin Modern Roman 10" pitchFamily="2" charset="77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AB02966A-223F-9E4C-8E05-2F3F247E9B0C}"/>
              </a:ext>
            </a:extLst>
          </p:cNvPr>
          <p:cNvSpPr/>
          <p:nvPr/>
        </p:nvSpPr>
        <p:spPr>
          <a:xfrm>
            <a:off x="3604383" y="4610893"/>
            <a:ext cx="501813" cy="680903"/>
          </a:xfrm>
          <a:prstGeom prst="can">
            <a:avLst>
              <a:gd name="adj" fmla="val 33715"/>
            </a:avLst>
          </a:prstGeom>
          <a:solidFill>
            <a:srgbClr val="70AD47">
              <a:alpha val="50196"/>
            </a:srgbClr>
          </a:solidFill>
          <a:ln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0</a:t>
            </a:r>
            <a:endParaRPr lang="en-US" sz="1600" baseline="30000" dirty="0">
              <a:latin typeface="Latin Modern Roman 10" pitchFamily="2" charset="77"/>
            </a:endParaRP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50</a:t>
            </a:r>
            <a:endParaRPr lang="en-US" sz="1600" baseline="30000" dirty="0">
              <a:latin typeface="Latin Modern Roman 10" pitchFamily="2" charset="7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107757-5A49-EA42-B2B7-B2DBEC0EB219}"/>
              </a:ext>
            </a:extLst>
          </p:cNvPr>
          <p:cNvSpPr txBox="1"/>
          <p:nvPr/>
        </p:nvSpPr>
        <p:spPr>
          <a:xfrm>
            <a:off x="2912369" y="4782747"/>
            <a:ext cx="882084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lnSpc>
                <a:spcPct val="80000"/>
              </a:lnSpc>
              <a:defRPr>
                <a:latin typeface="Times" pitchFamily="2" charset="0"/>
              </a:defRPr>
            </a:lvl1pPr>
          </a:lstStyle>
          <a:p>
            <a:r>
              <a:rPr lang="en-US" sz="1200" dirty="0">
                <a:effectLst>
                  <a:glow rad="50800">
                    <a:schemeClr val="bg1">
                      <a:alpha val="80000"/>
                    </a:schemeClr>
                  </a:glow>
                </a:effectLst>
              </a:rPr>
              <a:t>Generated old classes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49C816-B74E-604F-8D39-38284020A638}"/>
              </a:ext>
            </a:extLst>
          </p:cNvPr>
          <p:cNvCxnSpPr>
            <a:stCxn id="89" idx="1"/>
            <a:endCxn id="94" idx="1"/>
          </p:cNvCxnSpPr>
          <p:nvPr/>
        </p:nvCxnSpPr>
        <p:spPr>
          <a:xfrm flipH="1">
            <a:off x="3855290" y="4226625"/>
            <a:ext cx="1242" cy="38426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5">
            <a:extLst>
              <a:ext uri="{FF2B5EF4-FFF2-40B4-BE49-F238E27FC236}">
                <a16:creationId xmlns:a16="http://schemas.microsoft.com/office/drawing/2014/main" id="{73F05B5F-0EC4-4F45-B5BD-3C88A5E54A2B}"/>
              </a:ext>
            </a:extLst>
          </p:cNvPr>
          <p:cNvCxnSpPr>
            <a:cxnSpLocks/>
            <a:stCxn id="94" idx="4"/>
            <a:endCxn id="64" idx="1"/>
          </p:cNvCxnSpPr>
          <p:nvPr/>
        </p:nvCxnSpPr>
        <p:spPr>
          <a:xfrm flipV="1">
            <a:off x="4106196" y="3682679"/>
            <a:ext cx="414847" cy="1268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n 97">
            <a:extLst>
              <a:ext uri="{FF2B5EF4-FFF2-40B4-BE49-F238E27FC236}">
                <a16:creationId xmlns:a16="http://schemas.microsoft.com/office/drawing/2014/main" id="{7FEC134B-4931-7448-A406-4D2E256632B8}"/>
              </a:ext>
            </a:extLst>
          </p:cNvPr>
          <p:cNvSpPr/>
          <p:nvPr/>
        </p:nvSpPr>
        <p:spPr>
          <a:xfrm>
            <a:off x="5450166" y="4605234"/>
            <a:ext cx="501813" cy="857234"/>
          </a:xfrm>
          <a:prstGeom prst="can">
            <a:avLst>
              <a:gd name="adj" fmla="val 33715"/>
            </a:avLst>
          </a:prstGeom>
          <a:solidFill>
            <a:srgbClr val="70AD47">
              <a:alpha val="50196"/>
            </a:srgbClr>
          </a:solidFill>
          <a:ln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0</a:t>
            </a:r>
            <a:endParaRPr lang="en-US" sz="1600" baseline="30000" dirty="0">
              <a:latin typeface="Latin Modern Roman 10" pitchFamily="2" charset="77"/>
            </a:endParaRP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60</a:t>
            </a:r>
            <a:endParaRPr lang="en-US" sz="1600" baseline="30000" dirty="0">
              <a:latin typeface="Latin Modern Roman 10" pitchFamily="2" charset="77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F066E7C-598E-8F40-8248-A2FF42B63EE6}"/>
              </a:ext>
            </a:extLst>
          </p:cNvPr>
          <p:cNvCxnSpPr>
            <a:cxnSpLocks/>
            <a:endCxn id="98" idx="1"/>
          </p:cNvCxnSpPr>
          <p:nvPr/>
        </p:nvCxnSpPr>
        <p:spPr>
          <a:xfrm flipH="1">
            <a:off x="5701073" y="4220966"/>
            <a:ext cx="1242" cy="38426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25">
            <a:extLst>
              <a:ext uri="{FF2B5EF4-FFF2-40B4-BE49-F238E27FC236}">
                <a16:creationId xmlns:a16="http://schemas.microsoft.com/office/drawing/2014/main" id="{B400F80D-6D7D-9E44-9AA4-0B25EA7F8CEF}"/>
              </a:ext>
            </a:extLst>
          </p:cNvPr>
          <p:cNvCxnSpPr>
            <a:cxnSpLocks/>
            <a:stCxn id="98" idx="4"/>
            <a:endCxn id="73" idx="1"/>
          </p:cNvCxnSpPr>
          <p:nvPr/>
        </p:nvCxnSpPr>
        <p:spPr>
          <a:xfrm flipV="1">
            <a:off x="5951979" y="3682680"/>
            <a:ext cx="433043" cy="13511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n 100">
            <a:extLst>
              <a:ext uri="{FF2B5EF4-FFF2-40B4-BE49-F238E27FC236}">
                <a16:creationId xmlns:a16="http://schemas.microsoft.com/office/drawing/2014/main" id="{FC058D56-BD77-BE4D-AB09-DA19231D00BB}"/>
              </a:ext>
            </a:extLst>
          </p:cNvPr>
          <p:cNvSpPr/>
          <p:nvPr/>
        </p:nvSpPr>
        <p:spPr>
          <a:xfrm>
            <a:off x="7343813" y="4585586"/>
            <a:ext cx="501813" cy="935817"/>
          </a:xfrm>
          <a:prstGeom prst="can">
            <a:avLst>
              <a:gd name="adj" fmla="val 33715"/>
            </a:avLst>
          </a:prstGeom>
          <a:solidFill>
            <a:srgbClr val="70AD47">
              <a:alpha val="50196"/>
            </a:srgbClr>
          </a:solidFill>
          <a:ln>
            <a:prstDash val="sys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0</a:t>
            </a:r>
            <a:endParaRPr lang="en-US" sz="1600" baseline="30000" dirty="0">
              <a:latin typeface="Latin Modern Roman 10" pitchFamily="2" charset="77"/>
            </a:endParaRP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70</a:t>
            </a:r>
            <a:endParaRPr lang="en-US" sz="1600" baseline="30000" dirty="0">
              <a:latin typeface="Latin Modern Roman 10" pitchFamily="2" charset="77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5169E64-AC52-3F4C-9241-45B95FBE1680}"/>
              </a:ext>
            </a:extLst>
          </p:cNvPr>
          <p:cNvCxnSpPr>
            <a:cxnSpLocks/>
            <a:endCxn id="101" idx="1"/>
          </p:cNvCxnSpPr>
          <p:nvPr/>
        </p:nvCxnSpPr>
        <p:spPr>
          <a:xfrm flipH="1">
            <a:off x="7594720" y="4201318"/>
            <a:ext cx="1242" cy="38426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25">
            <a:extLst>
              <a:ext uri="{FF2B5EF4-FFF2-40B4-BE49-F238E27FC236}">
                <a16:creationId xmlns:a16="http://schemas.microsoft.com/office/drawing/2014/main" id="{D7151A1B-94FD-EC4A-9408-9B408E9CCC61}"/>
              </a:ext>
            </a:extLst>
          </p:cNvPr>
          <p:cNvCxnSpPr>
            <a:cxnSpLocks/>
            <a:stCxn id="101" idx="4"/>
          </p:cNvCxnSpPr>
          <p:nvPr/>
        </p:nvCxnSpPr>
        <p:spPr>
          <a:xfrm flipV="1">
            <a:off x="7845626" y="3657373"/>
            <a:ext cx="414847" cy="13961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n 103">
            <a:extLst>
              <a:ext uri="{FF2B5EF4-FFF2-40B4-BE49-F238E27FC236}">
                <a16:creationId xmlns:a16="http://schemas.microsoft.com/office/drawing/2014/main" id="{C7EF1241-E35B-8C48-8DA5-D170AA229095}"/>
              </a:ext>
            </a:extLst>
          </p:cNvPr>
          <p:cNvSpPr/>
          <p:nvPr/>
        </p:nvSpPr>
        <p:spPr>
          <a:xfrm>
            <a:off x="7354797" y="5567074"/>
            <a:ext cx="501813" cy="680903"/>
          </a:xfrm>
          <a:prstGeom prst="can">
            <a:avLst>
              <a:gd name="adj" fmla="val 3371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108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7</a:t>
            </a:r>
            <a:r>
              <a:rPr lang="en-US" sz="1600" baseline="30000" dirty="0">
                <a:latin typeface="Latin Modern Roman 10" pitchFamily="2" charset="77"/>
              </a:rPr>
              <a:t>1</a:t>
            </a:r>
          </a:p>
          <a:p>
            <a:pPr algn="ctr">
              <a:lnSpc>
                <a:spcPct val="70000"/>
              </a:lnSpc>
            </a:pPr>
            <a:r>
              <a:rPr lang="en-US" sz="1100" dirty="0">
                <a:latin typeface="Latin Modern Roman 10" pitchFamily="2" charset="77"/>
              </a:rPr>
              <a:t>⋮</a:t>
            </a:r>
          </a:p>
          <a:p>
            <a:pPr algn="ctr">
              <a:lnSpc>
                <a:spcPct val="80000"/>
              </a:lnSpc>
            </a:pPr>
            <a:r>
              <a:rPr lang="en-US" sz="1600" i="1" dirty="0">
                <a:latin typeface="Latin Modern Roman 10" pitchFamily="2" charset="77"/>
              </a:rPr>
              <a:t>C</a:t>
            </a:r>
            <a:r>
              <a:rPr lang="en-US" sz="1050" i="1" dirty="0">
                <a:latin typeface="Latin Modern Roman 10" pitchFamily="2" charset="77"/>
              </a:rPr>
              <a:t> </a:t>
            </a:r>
            <a:r>
              <a:rPr lang="en-US" sz="1600" i="1" baseline="30000" dirty="0">
                <a:latin typeface="Latin Modern Roman 10" pitchFamily="2" charset="77"/>
              </a:rPr>
              <a:t>8</a:t>
            </a:r>
            <a:r>
              <a:rPr lang="en-US" sz="1600" baseline="30000" dirty="0">
                <a:latin typeface="Latin Modern Roman 10" pitchFamily="2" charset="77"/>
              </a:rPr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2F41F0-A8C6-2240-938F-61CDA1C8A3AC}"/>
              </a:ext>
            </a:extLst>
          </p:cNvPr>
          <p:cNvSpPr/>
          <p:nvPr/>
        </p:nvSpPr>
        <p:spPr>
          <a:xfrm>
            <a:off x="3316074" y="3701987"/>
            <a:ext cx="1106296" cy="1682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267FDB0-8455-3E45-A6D6-1DFAC51ED350}"/>
              </a:ext>
            </a:extLst>
          </p:cNvPr>
          <p:cNvSpPr/>
          <p:nvPr/>
        </p:nvSpPr>
        <p:spPr>
          <a:xfrm>
            <a:off x="7021034" y="3806311"/>
            <a:ext cx="1106296" cy="1682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436E071-1001-CF40-835E-AFFA14D7FA3E}"/>
              </a:ext>
            </a:extLst>
          </p:cNvPr>
          <p:cNvSpPr/>
          <p:nvPr/>
        </p:nvSpPr>
        <p:spPr>
          <a:xfrm>
            <a:off x="5131349" y="3794645"/>
            <a:ext cx="1106296" cy="1682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E11B860-12C8-2C42-BFC9-2B20B6D72295}"/>
              </a:ext>
            </a:extLst>
          </p:cNvPr>
          <p:cNvSpPr/>
          <p:nvPr/>
        </p:nvSpPr>
        <p:spPr>
          <a:xfrm>
            <a:off x="6539924" y="2365968"/>
            <a:ext cx="1872958" cy="3978932"/>
          </a:xfrm>
          <a:prstGeom prst="rect">
            <a:avLst/>
          </a:prstGeom>
          <a:gradFill flip="none" rotWithShape="1">
            <a:gsLst>
              <a:gs pos="12000">
                <a:srgbClr val="FFFFFF">
                  <a:alpha val="34000"/>
                </a:srgbClr>
              </a:gs>
              <a:gs pos="67000">
                <a:srgbClr val="FFFFFF">
                  <a:alpha val="84000"/>
                </a:srgbClr>
              </a:gs>
              <a:gs pos="38000">
                <a:srgbClr val="FFFFFF">
                  <a:alpha val="67000"/>
                </a:srgbClr>
              </a:gs>
              <a:gs pos="91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D811E63-684E-0343-8EF0-B71C028FAFCC}"/>
              </a:ext>
            </a:extLst>
          </p:cNvPr>
          <p:cNvSpPr txBox="1"/>
          <p:nvPr/>
        </p:nvSpPr>
        <p:spPr>
          <a:xfrm>
            <a:off x="2556176" y="1520303"/>
            <a:ext cx="445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Generate </a:t>
            </a:r>
            <a:r>
              <a:rPr lang="en-US" dirty="0"/>
              <a:t>a limited amount of previous data</a:t>
            </a:r>
          </a:p>
          <a:p>
            <a:pPr algn="ctr"/>
            <a:br>
              <a:rPr lang="en-US" dirty="0"/>
            </a:br>
            <a:r>
              <a:rPr lang="en-US" sz="1200" dirty="0"/>
              <a:t>e.g. DGR [15]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Broad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9CBC-0803-B148-9EA0-09DC1B130528}"/>
              </a:ext>
            </a:extLst>
          </p:cNvPr>
          <p:cNvSpPr txBox="1"/>
          <p:nvPr/>
        </p:nvSpPr>
        <p:spPr>
          <a:xfrm>
            <a:off x="2663686" y="2397948"/>
            <a:ext cx="5296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Rehearsal</a:t>
            </a:r>
          </a:p>
          <a:p>
            <a:pPr marL="342900" indent="-342900">
              <a:buAutoNum type="arabicPeriod"/>
            </a:pPr>
            <a:r>
              <a:rPr lang="en-US" sz="3200" b="1" u="sng" dirty="0"/>
              <a:t>Constraints</a:t>
            </a:r>
          </a:p>
          <a:p>
            <a:pPr marL="342900" indent="-342900">
              <a:buAutoNum type="arabicPeriod"/>
            </a:pPr>
            <a:r>
              <a:rPr lang="en-US" sz="3200" dirty="0"/>
              <a:t>Architecture</a:t>
            </a:r>
          </a:p>
          <a:p>
            <a:pPr marL="342900" indent="-342900">
              <a:buAutoNum type="arabicPeriod"/>
            </a:pPr>
            <a:r>
              <a:rPr lang="en-US" sz="3200" dirty="0"/>
              <a:t>Classifier Correction</a:t>
            </a:r>
          </a:p>
        </p:txBody>
      </p:sp>
    </p:spTree>
    <p:extLst>
      <p:ext uri="{BB962C8B-B14F-4D97-AF65-F5344CB8AC3E}">
        <p14:creationId xmlns:p14="http://schemas.microsoft.com/office/powerpoint/2010/main" val="25622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2. Constraints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/>
              <p:nvPr/>
            </p:nvSpPr>
            <p:spPr>
              <a:xfrm>
                <a:off x="2428658" y="1185707"/>
                <a:ext cx="4094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Constraints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658" y="1185707"/>
                <a:ext cx="4094921" cy="646331"/>
              </a:xfrm>
              <a:prstGeom prst="rect">
                <a:avLst/>
              </a:prstGeom>
              <a:blipFill>
                <a:blip r:embed="rId4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8EDB722D-C9FF-9049-8DB8-5C10FDF3D461}"/>
              </a:ext>
            </a:extLst>
          </p:cNvPr>
          <p:cNvGrpSpPr>
            <a:grpSpLocks noChangeAspect="1"/>
          </p:cNvGrpSpPr>
          <p:nvPr/>
        </p:nvGrpSpPr>
        <p:grpSpPr>
          <a:xfrm>
            <a:off x="2053244" y="3266942"/>
            <a:ext cx="5436000" cy="2539414"/>
            <a:chOff x="1996552" y="3129451"/>
            <a:chExt cx="6049883" cy="282618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B3485F7-9C5F-0D40-B5EE-831FB15F7941}"/>
                </a:ext>
              </a:extLst>
            </p:cNvPr>
            <p:cNvSpPr/>
            <p:nvPr/>
          </p:nvSpPr>
          <p:spPr>
            <a:xfrm>
              <a:off x="6679570" y="3190536"/>
              <a:ext cx="1366865" cy="2765101"/>
            </a:xfrm>
            <a:prstGeom prst="rect">
              <a:avLst/>
            </a:prstGeom>
            <a:gradFill flip="none" rotWithShape="1">
              <a:gsLst>
                <a:gs pos="12000">
                  <a:srgbClr val="FFFFFF">
                    <a:alpha val="34000"/>
                  </a:srgbClr>
                </a:gs>
                <a:gs pos="67000">
                  <a:srgbClr val="FFFFFF">
                    <a:alpha val="84000"/>
                  </a:srgbClr>
                </a:gs>
                <a:gs pos="38000">
                  <a:srgbClr val="FFFFFF">
                    <a:alpha val="67000"/>
                  </a:srgbClr>
                </a:gs>
                <a:gs pos="91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153456-8D4A-7946-9A3A-E132A0B772C1}"/>
                </a:ext>
              </a:extLst>
            </p:cNvPr>
            <p:cNvSpPr/>
            <p:nvPr/>
          </p:nvSpPr>
          <p:spPr>
            <a:xfrm>
              <a:off x="4232987" y="5159992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53" name="Manual Operation 52">
              <a:extLst>
                <a:ext uri="{FF2B5EF4-FFF2-40B4-BE49-F238E27FC236}">
                  <a16:creationId xmlns:a16="http://schemas.microsoft.com/office/drawing/2014/main" id="{1DF41C38-6196-5644-BD92-0E32ECC903FD}"/>
                </a:ext>
              </a:extLst>
            </p:cNvPr>
            <p:cNvSpPr/>
            <p:nvPr/>
          </p:nvSpPr>
          <p:spPr>
            <a:xfrm rot="16200000">
              <a:off x="2031849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0</a:t>
              </a:r>
            </a:p>
          </p:txBody>
        </p:sp>
        <p:sp>
          <p:nvSpPr>
            <p:cNvPr id="54" name="Manual Operation 53">
              <a:extLst>
                <a:ext uri="{FF2B5EF4-FFF2-40B4-BE49-F238E27FC236}">
                  <a16:creationId xmlns:a16="http://schemas.microsoft.com/office/drawing/2014/main" id="{F62337C2-06C6-E24F-A3DC-F3A524EC0EF1}"/>
                </a:ext>
              </a:extLst>
            </p:cNvPr>
            <p:cNvSpPr/>
            <p:nvPr/>
          </p:nvSpPr>
          <p:spPr>
            <a:xfrm rot="16200000">
              <a:off x="3814746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122B8F-645D-2841-A31A-BD8D6D3EB6AD}"/>
                </a:ext>
              </a:extLst>
            </p:cNvPr>
            <p:cNvSpPr/>
            <p:nvPr/>
          </p:nvSpPr>
          <p:spPr>
            <a:xfrm>
              <a:off x="283435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6" name="Straight Arrow Connector 25">
              <a:extLst>
                <a:ext uri="{FF2B5EF4-FFF2-40B4-BE49-F238E27FC236}">
                  <a16:creationId xmlns:a16="http://schemas.microsoft.com/office/drawing/2014/main" id="{0A487CA9-0687-A641-BEA0-5BCC297978B6}"/>
                </a:ext>
              </a:extLst>
            </p:cNvPr>
            <p:cNvCxnSpPr>
              <a:stCxn id="53" idx="2"/>
              <a:endCxn id="55" idx="1"/>
            </p:cNvCxnSpPr>
            <p:nvPr/>
          </p:nvCxnSpPr>
          <p:spPr>
            <a:xfrm>
              <a:off x="2498364" y="4217664"/>
              <a:ext cx="335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25">
              <a:extLst>
                <a:ext uri="{FF2B5EF4-FFF2-40B4-BE49-F238E27FC236}">
                  <a16:creationId xmlns:a16="http://schemas.microsoft.com/office/drawing/2014/main" id="{A84BD125-652E-D848-8870-AF4F22BE4D78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>
              <a:off x="3463262" y="4217664"/>
              <a:ext cx="316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A3F791-50C3-AF43-936D-6AF1CD77E5CF}"/>
                </a:ext>
              </a:extLst>
            </p:cNvPr>
            <p:cNvSpPr/>
            <p:nvPr/>
          </p:nvSpPr>
          <p:spPr>
            <a:xfrm>
              <a:off x="4698844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9" name="Straight Arrow Connector 25">
              <a:extLst>
                <a:ext uri="{FF2B5EF4-FFF2-40B4-BE49-F238E27FC236}">
                  <a16:creationId xmlns:a16="http://schemas.microsoft.com/office/drawing/2014/main" id="{362AD0AF-407B-1C43-9C6C-FE8EF2EBE661}"/>
                </a:ext>
              </a:extLst>
            </p:cNvPr>
            <p:cNvCxnSpPr>
              <a:cxnSpLocks/>
              <a:stCxn id="54" idx="2"/>
              <a:endCxn id="58" idx="1"/>
            </p:cNvCxnSpPr>
            <p:nvPr/>
          </p:nvCxnSpPr>
          <p:spPr>
            <a:xfrm>
              <a:off x="4281261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7D1355-A001-E244-A4DF-7C386DCDD983}"/>
                </a:ext>
              </a:extLst>
            </p:cNvPr>
            <p:cNvSpPr/>
            <p:nvPr/>
          </p:nvSpPr>
          <p:spPr>
            <a:xfrm>
              <a:off x="6096966" y="5159993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61" name="Manual Operation 60">
              <a:extLst>
                <a:ext uri="{FF2B5EF4-FFF2-40B4-BE49-F238E27FC236}">
                  <a16:creationId xmlns:a16="http://schemas.microsoft.com/office/drawing/2014/main" id="{2333B72F-D4D4-A441-8D9B-DCB4177E88F8}"/>
                </a:ext>
              </a:extLst>
            </p:cNvPr>
            <p:cNvSpPr/>
            <p:nvPr/>
          </p:nvSpPr>
          <p:spPr>
            <a:xfrm rot="16200000">
              <a:off x="5678725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>
                  <a:latin typeface="Latin Modern Roman 10" pitchFamily="2" charset="77"/>
                </a:rPr>
                <a:t>f</a:t>
              </a:r>
              <a:r>
                <a:rPr lang="en-US" sz="1050" i="1">
                  <a:latin typeface="Latin Modern Roman 10" pitchFamily="2" charset="77"/>
                </a:rPr>
                <a:t> </a:t>
              </a:r>
              <a:r>
                <a:rPr lang="en-US" sz="1600" baseline="30000">
                  <a:latin typeface="Latin Modern Roman 10" pitchFamily="2" charset="77"/>
                </a:rPr>
                <a:t>2</a:t>
              </a:r>
            </a:p>
          </p:txBody>
        </p: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id="{8F338D06-3771-C34A-9839-01A8B8CDA211}"/>
                </a:ext>
              </a:extLst>
            </p:cNvPr>
            <p:cNvCxnSpPr>
              <a:cxnSpLocks/>
              <a:stCxn id="58" idx="3"/>
              <a:endCxn id="61" idx="0"/>
            </p:cNvCxnSpPr>
            <p:nvPr/>
          </p:nvCxnSpPr>
          <p:spPr>
            <a:xfrm>
              <a:off x="5327753" y="4217664"/>
              <a:ext cx="315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A11F2F-5E0E-D94C-89F3-EE0B6D900076}"/>
                </a:ext>
              </a:extLst>
            </p:cNvPr>
            <p:cNvSpPr/>
            <p:nvPr/>
          </p:nvSpPr>
          <p:spPr>
            <a:xfrm>
              <a:off x="656282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64" name="Straight Arrow Connector 25">
              <a:extLst>
                <a:ext uri="{FF2B5EF4-FFF2-40B4-BE49-F238E27FC236}">
                  <a16:creationId xmlns:a16="http://schemas.microsoft.com/office/drawing/2014/main" id="{AD33328E-5D02-1D4D-804B-A809E216C8B5}"/>
                </a:ext>
              </a:extLst>
            </p:cNvPr>
            <p:cNvCxnSpPr>
              <a:cxnSpLocks/>
              <a:stCxn id="61" idx="2"/>
              <a:endCxn id="63" idx="1"/>
            </p:cNvCxnSpPr>
            <p:nvPr/>
          </p:nvCxnSpPr>
          <p:spPr>
            <a:xfrm>
              <a:off x="6145240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Manual Operation 64">
              <a:extLst>
                <a:ext uri="{FF2B5EF4-FFF2-40B4-BE49-F238E27FC236}">
                  <a16:creationId xmlns:a16="http://schemas.microsoft.com/office/drawing/2014/main" id="{13261FB5-FECA-7544-8174-5C1C4FCCE3E2}"/>
                </a:ext>
              </a:extLst>
            </p:cNvPr>
            <p:cNvSpPr/>
            <p:nvPr/>
          </p:nvSpPr>
          <p:spPr>
            <a:xfrm rot="16200000">
              <a:off x="7549808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3</a:t>
              </a:r>
            </a:p>
          </p:txBody>
        </p:sp>
        <p:cxnSp>
          <p:nvCxnSpPr>
            <p:cNvPr id="66" name="Straight Arrow Connector 25">
              <a:extLst>
                <a:ext uri="{FF2B5EF4-FFF2-40B4-BE49-F238E27FC236}">
                  <a16:creationId xmlns:a16="http://schemas.microsoft.com/office/drawing/2014/main" id="{86F49218-3A94-A841-9425-7245639F1D3E}"/>
                </a:ext>
              </a:extLst>
            </p:cNvPr>
            <p:cNvCxnSpPr>
              <a:cxnSpLocks/>
              <a:stCxn id="63" idx="3"/>
              <a:endCxn id="65" idx="0"/>
            </p:cNvCxnSpPr>
            <p:nvPr/>
          </p:nvCxnSpPr>
          <p:spPr>
            <a:xfrm>
              <a:off x="7191732" y="4217664"/>
              <a:ext cx="32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0DD8B6F-4DAF-4D44-9E81-145DE67F6702}"/>
                    </a:ext>
                  </a:extLst>
                </p:cNvPr>
                <p:cNvSpPr txBox="1"/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63A4553-3380-BA4E-82D6-9AC0083C1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blipFill>
                  <a:blip r:embed="rId5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42606F7-211F-0745-93BB-9EC4C45443BC}"/>
                    </a:ext>
                  </a:extLst>
                </p:cNvPr>
                <p:cNvSpPr txBox="1"/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7FDF524-2BE8-0045-9FDF-203AEB93B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blipFill>
                  <a:blip r:embed="rId6"/>
                  <a:stretch>
                    <a:fillRect l="-729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C85A7CE-2F02-264B-97CF-01F61890705A}"/>
                    </a:ext>
                  </a:extLst>
                </p:cNvPr>
                <p:cNvSpPr txBox="1"/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069731-ED23-9649-8F20-D25B701E3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blipFill>
                  <a:blip r:embed="rId7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50BBD-A5E1-594C-92F2-9968D94F86FB}"/>
                </a:ext>
              </a:extLst>
            </p:cNvPr>
            <p:cNvSpPr txBox="1"/>
            <p:nvPr/>
          </p:nvSpPr>
          <p:spPr>
            <a:xfrm>
              <a:off x="2431651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BA3976-A621-314F-9599-A826F3FC6DDC}"/>
                </a:ext>
              </a:extLst>
            </p:cNvPr>
            <p:cNvSpPr txBox="1"/>
            <p:nvPr/>
          </p:nvSpPr>
          <p:spPr>
            <a:xfrm>
              <a:off x="4199936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AA4841-EA5F-3F45-8D89-8A04E4B3B40A}"/>
                </a:ext>
              </a:extLst>
            </p:cNvPr>
            <p:cNvSpPr txBox="1"/>
            <p:nvPr/>
          </p:nvSpPr>
          <p:spPr>
            <a:xfrm>
              <a:off x="6008482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imes" pitchFamily="2" charset="0"/>
                </a:rPr>
                <a:t>Training task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25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2. Constraints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/>
              <p:nvPr/>
            </p:nvSpPr>
            <p:spPr>
              <a:xfrm>
                <a:off x="2428658" y="1185707"/>
                <a:ext cx="40949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Constraints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658" y="1185707"/>
                <a:ext cx="4094921" cy="646331"/>
              </a:xfrm>
              <a:prstGeom prst="rect">
                <a:avLst/>
              </a:prstGeom>
              <a:blipFill>
                <a:blip r:embed="rId4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8EDB722D-C9FF-9049-8DB8-5C10FDF3D461}"/>
              </a:ext>
            </a:extLst>
          </p:cNvPr>
          <p:cNvGrpSpPr>
            <a:grpSpLocks noChangeAspect="1"/>
          </p:cNvGrpSpPr>
          <p:nvPr/>
        </p:nvGrpSpPr>
        <p:grpSpPr>
          <a:xfrm>
            <a:off x="2053244" y="3266942"/>
            <a:ext cx="5436000" cy="2539414"/>
            <a:chOff x="1996552" y="3129451"/>
            <a:chExt cx="6049883" cy="282618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B3485F7-9C5F-0D40-B5EE-831FB15F7941}"/>
                </a:ext>
              </a:extLst>
            </p:cNvPr>
            <p:cNvSpPr/>
            <p:nvPr/>
          </p:nvSpPr>
          <p:spPr>
            <a:xfrm>
              <a:off x="6679570" y="3190536"/>
              <a:ext cx="1366865" cy="2765101"/>
            </a:xfrm>
            <a:prstGeom prst="rect">
              <a:avLst/>
            </a:prstGeom>
            <a:gradFill flip="none" rotWithShape="1">
              <a:gsLst>
                <a:gs pos="12000">
                  <a:srgbClr val="FFFFFF">
                    <a:alpha val="34000"/>
                  </a:srgbClr>
                </a:gs>
                <a:gs pos="67000">
                  <a:srgbClr val="FFFFFF">
                    <a:alpha val="84000"/>
                  </a:srgbClr>
                </a:gs>
                <a:gs pos="38000">
                  <a:srgbClr val="FFFFFF">
                    <a:alpha val="67000"/>
                  </a:srgbClr>
                </a:gs>
                <a:gs pos="91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153456-8D4A-7946-9A3A-E132A0B772C1}"/>
                </a:ext>
              </a:extLst>
            </p:cNvPr>
            <p:cNvSpPr/>
            <p:nvPr/>
          </p:nvSpPr>
          <p:spPr>
            <a:xfrm>
              <a:off x="4232987" y="5159992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53" name="Manual Operation 52">
              <a:extLst>
                <a:ext uri="{FF2B5EF4-FFF2-40B4-BE49-F238E27FC236}">
                  <a16:creationId xmlns:a16="http://schemas.microsoft.com/office/drawing/2014/main" id="{1DF41C38-6196-5644-BD92-0E32ECC903FD}"/>
                </a:ext>
              </a:extLst>
            </p:cNvPr>
            <p:cNvSpPr/>
            <p:nvPr/>
          </p:nvSpPr>
          <p:spPr>
            <a:xfrm rot="16200000">
              <a:off x="2031849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0</a:t>
              </a:r>
            </a:p>
          </p:txBody>
        </p:sp>
        <p:sp>
          <p:nvSpPr>
            <p:cNvPr id="54" name="Manual Operation 53">
              <a:extLst>
                <a:ext uri="{FF2B5EF4-FFF2-40B4-BE49-F238E27FC236}">
                  <a16:creationId xmlns:a16="http://schemas.microsoft.com/office/drawing/2014/main" id="{F62337C2-06C6-E24F-A3DC-F3A524EC0EF1}"/>
                </a:ext>
              </a:extLst>
            </p:cNvPr>
            <p:cNvSpPr/>
            <p:nvPr/>
          </p:nvSpPr>
          <p:spPr>
            <a:xfrm rot="16200000">
              <a:off x="3814746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122B8F-645D-2841-A31A-BD8D6D3EB6AD}"/>
                </a:ext>
              </a:extLst>
            </p:cNvPr>
            <p:cNvSpPr/>
            <p:nvPr/>
          </p:nvSpPr>
          <p:spPr>
            <a:xfrm>
              <a:off x="283435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6" name="Straight Arrow Connector 25">
              <a:extLst>
                <a:ext uri="{FF2B5EF4-FFF2-40B4-BE49-F238E27FC236}">
                  <a16:creationId xmlns:a16="http://schemas.microsoft.com/office/drawing/2014/main" id="{0A487CA9-0687-A641-BEA0-5BCC297978B6}"/>
                </a:ext>
              </a:extLst>
            </p:cNvPr>
            <p:cNvCxnSpPr>
              <a:stCxn id="53" idx="2"/>
              <a:endCxn id="55" idx="1"/>
            </p:cNvCxnSpPr>
            <p:nvPr/>
          </p:nvCxnSpPr>
          <p:spPr>
            <a:xfrm>
              <a:off x="2498364" y="4217664"/>
              <a:ext cx="335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25">
              <a:extLst>
                <a:ext uri="{FF2B5EF4-FFF2-40B4-BE49-F238E27FC236}">
                  <a16:creationId xmlns:a16="http://schemas.microsoft.com/office/drawing/2014/main" id="{A84BD125-652E-D848-8870-AF4F22BE4D78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>
              <a:off x="3463262" y="4217664"/>
              <a:ext cx="316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A3F791-50C3-AF43-936D-6AF1CD77E5CF}"/>
                </a:ext>
              </a:extLst>
            </p:cNvPr>
            <p:cNvSpPr/>
            <p:nvPr/>
          </p:nvSpPr>
          <p:spPr>
            <a:xfrm>
              <a:off x="4698844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9" name="Straight Arrow Connector 25">
              <a:extLst>
                <a:ext uri="{FF2B5EF4-FFF2-40B4-BE49-F238E27FC236}">
                  <a16:creationId xmlns:a16="http://schemas.microsoft.com/office/drawing/2014/main" id="{362AD0AF-407B-1C43-9C6C-FE8EF2EBE661}"/>
                </a:ext>
              </a:extLst>
            </p:cNvPr>
            <p:cNvCxnSpPr>
              <a:cxnSpLocks/>
              <a:stCxn id="54" idx="2"/>
              <a:endCxn id="58" idx="1"/>
            </p:cNvCxnSpPr>
            <p:nvPr/>
          </p:nvCxnSpPr>
          <p:spPr>
            <a:xfrm>
              <a:off x="4281261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7D1355-A001-E244-A4DF-7C386DCDD983}"/>
                </a:ext>
              </a:extLst>
            </p:cNvPr>
            <p:cNvSpPr/>
            <p:nvPr/>
          </p:nvSpPr>
          <p:spPr>
            <a:xfrm>
              <a:off x="6096966" y="5159993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61" name="Manual Operation 60">
              <a:extLst>
                <a:ext uri="{FF2B5EF4-FFF2-40B4-BE49-F238E27FC236}">
                  <a16:creationId xmlns:a16="http://schemas.microsoft.com/office/drawing/2014/main" id="{2333B72F-D4D4-A441-8D9B-DCB4177E88F8}"/>
                </a:ext>
              </a:extLst>
            </p:cNvPr>
            <p:cNvSpPr/>
            <p:nvPr/>
          </p:nvSpPr>
          <p:spPr>
            <a:xfrm rot="16200000">
              <a:off x="5678725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>
                  <a:latin typeface="Latin Modern Roman 10" pitchFamily="2" charset="77"/>
                </a:rPr>
                <a:t>f</a:t>
              </a:r>
              <a:r>
                <a:rPr lang="en-US" sz="1050" i="1">
                  <a:latin typeface="Latin Modern Roman 10" pitchFamily="2" charset="77"/>
                </a:rPr>
                <a:t> </a:t>
              </a:r>
              <a:r>
                <a:rPr lang="en-US" sz="1600" baseline="30000">
                  <a:latin typeface="Latin Modern Roman 10" pitchFamily="2" charset="77"/>
                </a:rPr>
                <a:t>2</a:t>
              </a:r>
            </a:p>
          </p:txBody>
        </p: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id="{8F338D06-3771-C34A-9839-01A8B8CDA211}"/>
                </a:ext>
              </a:extLst>
            </p:cNvPr>
            <p:cNvCxnSpPr>
              <a:cxnSpLocks/>
              <a:stCxn id="58" idx="3"/>
              <a:endCxn id="61" idx="0"/>
            </p:cNvCxnSpPr>
            <p:nvPr/>
          </p:nvCxnSpPr>
          <p:spPr>
            <a:xfrm>
              <a:off x="5327753" y="4217664"/>
              <a:ext cx="315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A11F2F-5E0E-D94C-89F3-EE0B6D900076}"/>
                </a:ext>
              </a:extLst>
            </p:cNvPr>
            <p:cNvSpPr/>
            <p:nvPr/>
          </p:nvSpPr>
          <p:spPr>
            <a:xfrm>
              <a:off x="656282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64" name="Straight Arrow Connector 25">
              <a:extLst>
                <a:ext uri="{FF2B5EF4-FFF2-40B4-BE49-F238E27FC236}">
                  <a16:creationId xmlns:a16="http://schemas.microsoft.com/office/drawing/2014/main" id="{AD33328E-5D02-1D4D-804B-A809E216C8B5}"/>
                </a:ext>
              </a:extLst>
            </p:cNvPr>
            <p:cNvCxnSpPr>
              <a:cxnSpLocks/>
              <a:stCxn id="61" idx="2"/>
              <a:endCxn id="63" idx="1"/>
            </p:cNvCxnSpPr>
            <p:nvPr/>
          </p:nvCxnSpPr>
          <p:spPr>
            <a:xfrm>
              <a:off x="6145240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Manual Operation 64">
              <a:extLst>
                <a:ext uri="{FF2B5EF4-FFF2-40B4-BE49-F238E27FC236}">
                  <a16:creationId xmlns:a16="http://schemas.microsoft.com/office/drawing/2014/main" id="{13261FB5-FECA-7544-8174-5C1C4FCCE3E2}"/>
                </a:ext>
              </a:extLst>
            </p:cNvPr>
            <p:cNvSpPr/>
            <p:nvPr/>
          </p:nvSpPr>
          <p:spPr>
            <a:xfrm rot="16200000">
              <a:off x="7549808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3</a:t>
              </a:r>
            </a:p>
          </p:txBody>
        </p:sp>
        <p:cxnSp>
          <p:nvCxnSpPr>
            <p:cNvPr id="66" name="Straight Arrow Connector 25">
              <a:extLst>
                <a:ext uri="{FF2B5EF4-FFF2-40B4-BE49-F238E27FC236}">
                  <a16:creationId xmlns:a16="http://schemas.microsoft.com/office/drawing/2014/main" id="{86F49218-3A94-A841-9425-7245639F1D3E}"/>
                </a:ext>
              </a:extLst>
            </p:cNvPr>
            <p:cNvCxnSpPr>
              <a:cxnSpLocks/>
              <a:stCxn id="63" idx="3"/>
              <a:endCxn id="65" idx="0"/>
            </p:cNvCxnSpPr>
            <p:nvPr/>
          </p:nvCxnSpPr>
          <p:spPr>
            <a:xfrm>
              <a:off x="7191732" y="4217664"/>
              <a:ext cx="32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0DD8B6F-4DAF-4D44-9E81-145DE67F6702}"/>
                    </a:ext>
                  </a:extLst>
                </p:cNvPr>
                <p:cNvSpPr txBox="1"/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63A4553-3380-BA4E-82D6-9AC0083C1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blipFill>
                  <a:blip r:embed="rId5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42606F7-211F-0745-93BB-9EC4C45443BC}"/>
                    </a:ext>
                  </a:extLst>
                </p:cNvPr>
                <p:cNvSpPr txBox="1"/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7FDF524-2BE8-0045-9FDF-203AEB93B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blipFill>
                  <a:blip r:embed="rId6"/>
                  <a:stretch>
                    <a:fillRect l="-729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C85A7CE-2F02-264B-97CF-01F61890705A}"/>
                    </a:ext>
                  </a:extLst>
                </p:cNvPr>
                <p:cNvSpPr txBox="1"/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069731-ED23-9649-8F20-D25B701E3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blipFill>
                  <a:blip r:embed="rId7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50BBD-A5E1-594C-92F2-9968D94F86FB}"/>
                </a:ext>
              </a:extLst>
            </p:cNvPr>
            <p:cNvSpPr txBox="1"/>
            <p:nvPr/>
          </p:nvSpPr>
          <p:spPr>
            <a:xfrm>
              <a:off x="2431651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BA3976-A621-314F-9599-A826F3FC6DDC}"/>
                </a:ext>
              </a:extLst>
            </p:cNvPr>
            <p:cNvSpPr txBox="1"/>
            <p:nvPr/>
          </p:nvSpPr>
          <p:spPr>
            <a:xfrm>
              <a:off x="4199936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AA4841-EA5F-3F45-8D89-8A04E4B3B40A}"/>
                </a:ext>
              </a:extLst>
            </p:cNvPr>
            <p:cNvSpPr txBox="1"/>
            <p:nvPr/>
          </p:nvSpPr>
          <p:spPr>
            <a:xfrm>
              <a:off x="6008482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imes" pitchFamily="2" charset="0"/>
                </a:rPr>
                <a:t>Training task 3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662BC823-4990-964D-A10A-0633F710C10A}"/>
                </a:ext>
              </a:extLst>
            </p:cNvPr>
            <p:cNvCxnSpPr>
              <a:stCxn id="53" idx="1"/>
              <a:endCxn id="54" idx="1"/>
            </p:cNvCxnSpPr>
            <p:nvPr/>
          </p:nvCxnSpPr>
          <p:spPr>
            <a:xfrm rot="16200000" flipH="1">
              <a:off x="3138906" y="3498702"/>
              <a:ext cx="12700" cy="1782897"/>
            </a:xfrm>
            <a:prstGeom prst="curvedConnector3">
              <a:avLst>
                <a:gd name="adj1" fmla="val 6389898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D863F305-37EE-A847-A72A-17FC6AA7504C}"/>
                </a:ext>
              </a:extLst>
            </p:cNvPr>
            <p:cNvCxnSpPr>
              <a:stCxn id="54" idx="1"/>
              <a:endCxn id="61" idx="1"/>
            </p:cNvCxnSpPr>
            <p:nvPr/>
          </p:nvCxnSpPr>
          <p:spPr>
            <a:xfrm rot="16200000" flipH="1">
              <a:off x="4962344" y="3458161"/>
              <a:ext cx="12700" cy="1863979"/>
            </a:xfrm>
            <a:prstGeom prst="curvedConnector3">
              <a:avLst>
                <a:gd name="adj1" fmla="val 6638157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>
              <a:extLst>
                <a:ext uri="{FF2B5EF4-FFF2-40B4-BE49-F238E27FC236}">
                  <a16:creationId xmlns:a16="http://schemas.microsoft.com/office/drawing/2014/main" id="{04D89060-7DA8-774A-A31A-2A0C11A2D2CB}"/>
                </a:ext>
              </a:extLst>
            </p:cNvPr>
            <p:cNvCxnSpPr>
              <a:stCxn id="61" idx="1"/>
              <a:endCxn id="65" idx="1"/>
            </p:cNvCxnSpPr>
            <p:nvPr/>
          </p:nvCxnSpPr>
          <p:spPr>
            <a:xfrm rot="16200000" flipH="1">
              <a:off x="6829875" y="3454609"/>
              <a:ext cx="12700" cy="1871083"/>
            </a:xfrm>
            <a:prstGeom prst="curvedConnector3">
              <a:avLst>
                <a:gd name="adj1" fmla="val 6762307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BAEF72D-6648-D74C-B84A-11EDE1DA6A9A}"/>
                </a:ext>
              </a:extLst>
            </p:cNvPr>
            <p:cNvSpPr txBox="1"/>
            <p:nvPr/>
          </p:nvSpPr>
          <p:spPr>
            <a:xfrm>
              <a:off x="2498377" y="5446986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CAAAF2D-67B7-874F-94A8-5F499112DD2E}"/>
                </a:ext>
              </a:extLst>
            </p:cNvPr>
            <p:cNvSpPr txBox="1"/>
            <p:nvPr/>
          </p:nvSpPr>
          <p:spPr>
            <a:xfrm>
              <a:off x="4347224" y="5446986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BE9F03C-B825-8341-ACD3-2FD8AD43861D}"/>
                </a:ext>
              </a:extLst>
            </p:cNvPr>
            <p:cNvSpPr txBox="1"/>
            <p:nvPr/>
          </p:nvSpPr>
          <p:spPr>
            <a:xfrm>
              <a:off x="6232462" y="5429407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  <a:endParaRPr lang="en-US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5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2. Constraints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/>
              <p:nvPr/>
            </p:nvSpPr>
            <p:spPr>
              <a:xfrm>
                <a:off x="2428658" y="1185707"/>
                <a:ext cx="409492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Constraints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On the weights (</a:t>
                </a:r>
                <a:r>
                  <a:rPr lang="en-US" sz="1200" dirty="0"/>
                  <a:t>EWC [4]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On the probabilities (</a:t>
                </a:r>
                <a:r>
                  <a:rPr lang="en-US" sz="1200" dirty="0" err="1"/>
                  <a:t>LwF</a:t>
                </a:r>
                <a:r>
                  <a:rPr lang="en-US" sz="1200" dirty="0"/>
                  <a:t> [5]</a:t>
                </a:r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On the gradients (</a:t>
                </a:r>
                <a:r>
                  <a:rPr lang="en-US" sz="1200" dirty="0"/>
                  <a:t>GEM [6]</a:t>
                </a:r>
                <a:r>
                  <a:rPr lang="en-US" dirty="0"/>
                  <a:t>)</a:t>
                </a:r>
              </a:p>
              <a:p>
                <a:pPr algn="ctr"/>
                <a:r>
                  <a:rPr lang="en-US" dirty="0"/>
                  <a:t>On the features (</a:t>
                </a:r>
                <a:r>
                  <a:rPr lang="en-US" sz="1200" dirty="0" err="1"/>
                  <a:t>PODNet</a:t>
                </a:r>
                <a:r>
                  <a:rPr lang="en-US" sz="1200" dirty="0"/>
                  <a:t> [7]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C90AD2-778D-E34E-BBA8-7C2195848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658" y="1185707"/>
                <a:ext cx="4094921" cy="1754326"/>
              </a:xfrm>
              <a:prstGeom prst="rect">
                <a:avLst/>
              </a:prstGeom>
              <a:blipFill>
                <a:blip r:embed="rId4"/>
                <a:stretch>
                  <a:fillRect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275FC51-4315-A840-957B-49D90095616B}"/>
              </a:ext>
            </a:extLst>
          </p:cNvPr>
          <p:cNvSpPr txBox="1"/>
          <p:nvPr/>
        </p:nvSpPr>
        <p:spPr>
          <a:xfrm>
            <a:off x="133349" y="6060964"/>
            <a:ext cx="859495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[4]: </a:t>
            </a:r>
            <a:r>
              <a:rPr lang="fr-FR" sz="1100" dirty="0" err="1"/>
              <a:t>Kirkpatrick</a:t>
            </a:r>
            <a:r>
              <a:rPr lang="fr-FR" sz="1100" dirty="0"/>
              <a:t> et al.</a:t>
            </a:r>
            <a:r>
              <a:rPr lang="en-GB" sz="1100" dirty="0"/>
              <a:t>, Overcoming catastrophic forgetting in neural networks, 2017</a:t>
            </a:r>
          </a:p>
          <a:p>
            <a:r>
              <a:rPr lang="en-GB" sz="1100" dirty="0"/>
              <a:t>[5]: Li and </a:t>
            </a:r>
            <a:r>
              <a:rPr lang="en-GB" sz="1100" dirty="0" err="1"/>
              <a:t>Hoiem</a:t>
            </a:r>
            <a:r>
              <a:rPr lang="en-GB" sz="1100" dirty="0"/>
              <a:t>, Learning without forgetting, 2016</a:t>
            </a:r>
          </a:p>
          <a:p>
            <a:r>
              <a:rPr lang="en-GB" sz="1100" dirty="0"/>
              <a:t>[6]: Lopez-Paz and </a:t>
            </a:r>
            <a:r>
              <a:rPr lang="en-GB" sz="1100" dirty="0" err="1"/>
              <a:t>Ranzato</a:t>
            </a:r>
            <a:r>
              <a:rPr lang="en-GB" sz="1100" dirty="0"/>
              <a:t>, Gradient episodic memory for continual learning, 2017</a:t>
            </a:r>
          </a:p>
          <a:p>
            <a:r>
              <a:rPr lang="en-GB" sz="1100" dirty="0"/>
              <a:t>[7]: Douillard et al., </a:t>
            </a:r>
            <a:r>
              <a:rPr lang="en-GB" sz="1100" dirty="0" err="1"/>
              <a:t>PODNet</a:t>
            </a:r>
            <a:r>
              <a:rPr lang="en-GB" sz="1100" dirty="0"/>
              <a:t>: Pooled Outputs Distillation for small-tasks incremental learning, 2020</a:t>
            </a:r>
          </a:p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DB722D-C9FF-9049-8DB8-5C10FDF3D461}"/>
              </a:ext>
            </a:extLst>
          </p:cNvPr>
          <p:cNvGrpSpPr>
            <a:grpSpLocks noChangeAspect="1"/>
          </p:cNvGrpSpPr>
          <p:nvPr/>
        </p:nvGrpSpPr>
        <p:grpSpPr>
          <a:xfrm>
            <a:off x="2053244" y="3266942"/>
            <a:ext cx="5436000" cy="2539414"/>
            <a:chOff x="1996552" y="3129451"/>
            <a:chExt cx="6049883" cy="282618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B3485F7-9C5F-0D40-B5EE-831FB15F7941}"/>
                </a:ext>
              </a:extLst>
            </p:cNvPr>
            <p:cNvSpPr/>
            <p:nvPr/>
          </p:nvSpPr>
          <p:spPr>
            <a:xfrm>
              <a:off x="6679570" y="3190536"/>
              <a:ext cx="1366865" cy="2765101"/>
            </a:xfrm>
            <a:prstGeom prst="rect">
              <a:avLst/>
            </a:prstGeom>
            <a:gradFill flip="none" rotWithShape="1">
              <a:gsLst>
                <a:gs pos="12000">
                  <a:srgbClr val="FFFFFF">
                    <a:alpha val="34000"/>
                  </a:srgbClr>
                </a:gs>
                <a:gs pos="67000">
                  <a:srgbClr val="FFFFFF">
                    <a:alpha val="84000"/>
                  </a:srgbClr>
                </a:gs>
                <a:gs pos="38000">
                  <a:srgbClr val="FFFFFF">
                    <a:alpha val="67000"/>
                  </a:srgbClr>
                </a:gs>
                <a:gs pos="91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153456-8D4A-7946-9A3A-E132A0B772C1}"/>
                </a:ext>
              </a:extLst>
            </p:cNvPr>
            <p:cNvSpPr/>
            <p:nvPr/>
          </p:nvSpPr>
          <p:spPr>
            <a:xfrm>
              <a:off x="4232987" y="5159992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53" name="Manual Operation 52">
              <a:extLst>
                <a:ext uri="{FF2B5EF4-FFF2-40B4-BE49-F238E27FC236}">
                  <a16:creationId xmlns:a16="http://schemas.microsoft.com/office/drawing/2014/main" id="{1DF41C38-6196-5644-BD92-0E32ECC903FD}"/>
                </a:ext>
              </a:extLst>
            </p:cNvPr>
            <p:cNvSpPr/>
            <p:nvPr/>
          </p:nvSpPr>
          <p:spPr>
            <a:xfrm rot="16200000">
              <a:off x="2031849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0</a:t>
              </a:r>
            </a:p>
          </p:txBody>
        </p:sp>
        <p:sp>
          <p:nvSpPr>
            <p:cNvPr id="54" name="Manual Operation 53">
              <a:extLst>
                <a:ext uri="{FF2B5EF4-FFF2-40B4-BE49-F238E27FC236}">
                  <a16:creationId xmlns:a16="http://schemas.microsoft.com/office/drawing/2014/main" id="{F62337C2-06C6-E24F-A3DC-F3A524EC0EF1}"/>
                </a:ext>
              </a:extLst>
            </p:cNvPr>
            <p:cNvSpPr/>
            <p:nvPr/>
          </p:nvSpPr>
          <p:spPr>
            <a:xfrm rot="16200000">
              <a:off x="3814746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7122B8F-645D-2841-A31A-BD8D6D3EB6AD}"/>
                </a:ext>
              </a:extLst>
            </p:cNvPr>
            <p:cNvSpPr/>
            <p:nvPr/>
          </p:nvSpPr>
          <p:spPr>
            <a:xfrm>
              <a:off x="283435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6" name="Straight Arrow Connector 25">
              <a:extLst>
                <a:ext uri="{FF2B5EF4-FFF2-40B4-BE49-F238E27FC236}">
                  <a16:creationId xmlns:a16="http://schemas.microsoft.com/office/drawing/2014/main" id="{0A487CA9-0687-A641-BEA0-5BCC297978B6}"/>
                </a:ext>
              </a:extLst>
            </p:cNvPr>
            <p:cNvCxnSpPr>
              <a:stCxn id="53" idx="2"/>
              <a:endCxn id="55" idx="1"/>
            </p:cNvCxnSpPr>
            <p:nvPr/>
          </p:nvCxnSpPr>
          <p:spPr>
            <a:xfrm>
              <a:off x="2498364" y="4217664"/>
              <a:ext cx="33598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25">
              <a:extLst>
                <a:ext uri="{FF2B5EF4-FFF2-40B4-BE49-F238E27FC236}">
                  <a16:creationId xmlns:a16="http://schemas.microsoft.com/office/drawing/2014/main" id="{A84BD125-652E-D848-8870-AF4F22BE4D78}"/>
                </a:ext>
              </a:extLst>
            </p:cNvPr>
            <p:cNvCxnSpPr>
              <a:cxnSpLocks/>
              <a:stCxn id="55" idx="3"/>
              <a:endCxn id="54" idx="0"/>
            </p:cNvCxnSpPr>
            <p:nvPr/>
          </p:nvCxnSpPr>
          <p:spPr>
            <a:xfrm>
              <a:off x="3463262" y="4217664"/>
              <a:ext cx="316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1A3F791-50C3-AF43-936D-6AF1CD77E5CF}"/>
                </a:ext>
              </a:extLst>
            </p:cNvPr>
            <p:cNvSpPr/>
            <p:nvPr/>
          </p:nvSpPr>
          <p:spPr>
            <a:xfrm>
              <a:off x="4698844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59" name="Straight Arrow Connector 25">
              <a:extLst>
                <a:ext uri="{FF2B5EF4-FFF2-40B4-BE49-F238E27FC236}">
                  <a16:creationId xmlns:a16="http://schemas.microsoft.com/office/drawing/2014/main" id="{362AD0AF-407B-1C43-9C6C-FE8EF2EBE661}"/>
                </a:ext>
              </a:extLst>
            </p:cNvPr>
            <p:cNvCxnSpPr>
              <a:cxnSpLocks/>
              <a:stCxn id="54" idx="2"/>
              <a:endCxn id="58" idx="1"/>
            </p:cNvCxnSpPr>
            <p:nvPr/>
          </p:nvCxnSpPr>
          <p:spPr>
            <a:xfrm>
              <a:off x="4281261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7D1355-A001-E244-A4DF-7C386DCDD983}"/>
                </a:ext>
              </a:extLst>
            </p:cNvPr>
            <p:cNvSpPr/>
            <p:nvPr/>
          </p:nvSpPr>
          <p:spPr>
            <a:xfrm>
              <a:off x="6096966" y="5159993"/>
              <a:ext cx="146234" cy="192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600">
                <a:latin typeface="Times" pitchFamily="2" charset="0"/>
              </a:endParaRPr>
            </a:p>
          </p:txBody>
        </p:sp>
        <p:sp>
          <p:nvSpPr>
            <p:cNvPr id="61" name="Manual Operation 60">
              <a:extLst>
                <a:ext uri="{FF2B5EF4-FFF2-40B4-BE49-F238E27FC236}">
                  <a16:creationId xmlns:a16="http://schemas.microsoft.com/office/drawing/2014/main" id="{2333B72F-D4D4-A441-8D9B-DCB4177E88F8}"/>
                </a:ext>
              </a:extLst>
            </p:cNvPr>
            <p:cNvSpPr/>
            <p:nvPr/>
          </p:nvSpPr>
          <p:spPr>
            <a:xfrm rot="16200000">
              <a:off x="5678725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>
                  <a:latin typeface="Latin Modern Roman 10" pitchFamily="2" charset="77"/>
                </a:rPr>
                <a:t>f</a:t>
              </a:r>
              <a:r>
                <a:rPr lang="en-US" sz="1050" i="1">
                  <a:latin typeface="Latin Modern Roman 10" pitchFamily="2" charset="77"/>
                </a:rPr>
                <a:t> </a:t>
              </a:r>
              <a:r>
                <a:rPr lang="en-US" sz="1600" baseline="30000">
                  <a:latin typeface="Latin Modern Roman 10" pitchFamily="2" charset="77"/>
                </a:rPr>
                <a:t>2</a:t>
              </a:r>
            </a:p>
          </p:txBody>
        </p:sp>
        <p:cxnSp>
          <p:nvCxnSpPr>
            <p:cNvPr id="62" name="Straight Arrow Connector 25">
              <a:extLst>
                <a:ext uri="{FF2B5EF4-FFF2-40B4-BE49-F238E27FC236}">
                  <a16:creationId xmlns:a16="http://schemas.microsoft.com/office/drawing/2014/main" id="{8F338D06-3771-C34A-9839-01A8B8CDA211}"/>
                </a:ext>
              </a:extLst>
            </p:cNvPr>
            <p:cNvCxnSpPr>
              <a:cxnSpLocks/>
              <a:stCxn id="58" idx="3"/>
              <a:endCxn id="61" idx="0"/>
            </p:cNvCxnSpPr>
            <p:nvPr/>
          </p:nvCxnSpPr>
          <p:spPr>
            <a:xfrm>
              <a:off x="5327753" y="4217664"/>
              <a:ext cx="3156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A11F2F-5E0E-D94C-89F3-EE0B6D900076}"/>
                </a:ext>
              </a:extLst>
            </p:cNvPr>
            <p:cNvSpPr/>
            <p:nvPr/>
          </p:nvSpPr>
          <p:spPr>
            <a:xfrm>
              <a:off x="6562823" y="3997570"/>
              <a:ext cx="628909" cy="44018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>
                  <a:solidFill>
                    <a:schemeClr val="accent4">
                      <a:lumMod val="50000"/>
                    </a:schemeClr>
                  </a:solidFill>
                  <a:latin typeface="Times" pitchFamily="2" charset="0"/>
                </a:rPr>
                <a:t>Train</a:t>
              </a:r>
            </a:p>
          </p:txBody>
        </p:sp>
        <p:cxnSp>
          <p:nvCxnSpPr>
            <p:cNvPr id="64" name="Straight Arrow Connector 25">
              <a:extLst>
                <a:ext uri="{FF2B5EF4-FFF2-40B4-BE49-F238E27FC236}">
                  <a16:creationId xmlns:a16="http://schemas.microsoft.com/office/drawing/2014/main" id="{AD33328E-5D02-1D4D-804B-A809E216C8B5}"/>
                </a:ext>
              </a:extLst>
            </p:cNvPr>
            <p:cNvCxnSpPr>
              <a:cxnSpLocks/>
              <a:stCxn id="61" idx="2"/>
              <a:endCxn id="63" idx="1"/>
            </p:cNvCxnSpPr>
            <p:nvPr/>
          </p:nvCxnSpPr>
          <p:spPr>
            <a:xfrm>
              <a:off x="6145240" y="4217664"/>
              <a:ext cx="417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Manual Operation 64">
              <a:extLst>
                <a:ext uri="{FF2B5EF4-FFF2-40B4-BE49-F238E27FC236}">
                  <a16:creationId xmlns:a16="http://schemas.microsoft.com/office/drawing/2014/main" id="{13261FB5-FECA-7544-8174-5C1C4FCCE3E2}"/>
                </a:ext>
              </a:extLst>
            </p:cNvPr>
            <p:cNvSpPr/>
            <p:nvPr/>
          </p:nvSpPr>
          <p:spPr>
            <a:xfrm rot="16200000">
              <a:off x="7549808" y="3966758"/>
              <a:ext cx="431217" cy="501812"/>
            </a:xfrm>
            <a:prstGeom prst="flowChartManualOperatio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600" i="1" dirty="0">
                  <a:latin typeface="Latin Modern Roman 10" pitchFamily="2" charset="77"/>
                </a:rPr>
                <a:t>f</a:t>
              </a:r>
              <a:r>
                <a:rPr lang="en-US" sz="1050" i="1" dirty="0">
                  <a:latin typeface="Latin Modern Roman 10" pitchFamily="2" charset="77"/>
                </a:rPr>
                <a:t> </a:t>
              </a:r>
              <a:r>
                <a:rPr lang="en-US" sz="1600" baseline="30000" dirty="0">
                  <a:latin typeface="Latin Modern Roman 10" pitchFamily="2" charset="77"/>
                </a:rPr>
                <a:t>3</a:t>
              </a:r>
            </a:p>
          </p:txBody>
        </p:sp>
        <p:cxnSp>
          <p:nvCxnSpPr>
            <p:cNvPr id="66" name="Straight Arrow Connector 25">
              <a:extLst>
                <a:ext uri="{FF2B5EF4-FFF2-40B4-BE49-F238E27FC236}">
                  <a16:creationId xmlns:a16="http://schemas.microsoft.com/office/drawing/2014/main" id="{86F49218-3A94-A841-9425-7245639F1D3E}"/>
                </a:ext>
              </a:extLst>
            </p:cNvPr>
            <p:cNvCxnSpPr>
              <a:cxnSpLocks/>
              <a:stCxn id="63" idx="3"/>
              <a:endCxn id="65" idx="0"/>
            </p:cNvCxnSpPr>
            <p:nvPr/>
          </p:nvCxnSpPr>
          <p:spPr>
            <a:xfrm>
              <a:off x="7191732" y="4217664"/>
              <a:ext cx="32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0DD8B6F-4DAF-4D44-9E81-145DE67F6702}"/>
                    </a:ext>
                  </a:extLst>
                </p:cNvPr>
                <p:cNvSpPr txBox="1"/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63A4553-3380-BA4E-82D6-9AC0083C1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799733" y="2550560"/>
                  <a:ext cx="401328" cy="1924566"/>
                </a:xfrm>
                <a:prstGeom prst="rect">
                  <a:avLst/>
                </a:prstGeom>
                <a:blipFill>
                  <a:blip r:embed="rId5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42606F7-211F-0745-93BB-9EC4C45443BC}"/>
                    </a:ext>
                  </a:extLst>
                </p:cNvPr>
                <p:cNvSpPr txBox="1"/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7FDF524-2BE8-0045-9FDF-203AEB93B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720786" y="2546468"/>
                  <a:ext cx="401328" cy="1924566"/>
                </a:xfrm>
                <a:prstGeom prst="rect">
                  <a:avLst/>
                </a:prstGeom>
                <a:blipFill>
                  <a:blip r:embed="rId6"/>
                  <a:stretch>
                    <a:fillRect l="-729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C85A7CE-2F02-264B-97CF-01F61890705A}"/>
                    </a:ext>
                  </a:extLst>
                </p:cNvPr>
                <p:cNvSpPr txBox="1"/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}"/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069731-ED23-9649-8F20-D25B701E30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41764" y="2551262"/>
                  <a:ext cx="401328" cy="1924566"/>
                </a:xfrm>
                <a:prstGeom prst="rect">
                  <a:avLst/>
                </a:prstGeom>
                <a:blipFill>
                  <a:blip r:embed="rId7"/>
                  <a:stretch>
                    <a:fillRect l="-6569" r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50BBD-A5E1-594C-92F2-9968D94F86FB}"/>
                </a:ext>
              </a:extLst>
            </p:cNvPr>
            <p:cNvSpPr txBox="1"/>
            <p:nvPr/>
          </p:nvSpPr>
          <p:spPr>
            <a:xfrm>
              <a:off x="2431651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BA3976-A621-314F-9599-A826F3FC6DDC}"/>
                </a:ext>
              </a:extLst>
            </p:cNvPr>
            <p:cNvSpPr txBox="1"/>
            <p:nvPr/>
          </p:nvSpPr>
          <p:spPr>
            <a:xfrm>
              <a:off x="4199936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Times" pitchFamily="2" charset="0"/>
                </a:rPr>
                <a:t>Training task 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AA4841-EA5F-3F45-8D89-8A04E4B3B40A}"/>
                </a:ext>
              </a:extLst>
            </p:cNvPr>
            <p:cNvSpPr txBox="1"/>
            <p:nvPr/>
          </p:nvSpPr>
          <p:spPr>
            <a:xfrm>
              <a:off x="6008482" y="3129451"/>
              <a:ext cx="14230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Times" pitchFamily="2" charset="0"/>
                </a:rPr>
                <a:t>Training task 3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662BC823-4990-964D-A10A-0633F710C10A}"/>
                </a:ext>
              </a:extLst>
            </p:cNvPr>
            <p:cNvCxnSpPr>
              <a:stCxn id="53" idx="1"/>
              <a:endCxn id="54" idx="1"/>
            </p:cNvCxnSpPr>
            <p:nvPr/>
          </p:nvCxnSpPr>
          <p:spPr>
            <a:xfrm rot="16200000" flipH="1">
              <a:off x="3138906" y="3498702"/>
              <a:ext cx="12700" cy="1782897"/>
            </a:xfrm>
            <a:prstGeom prst="curvedConnector3">
              <a:avLst>
                <a:gd name="adj1" fmla="val 6389898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D863F305-37EE-A847-A72A-17FC6AA7504C}"/>
                </a:ext>
              </a:extLst>
            </p:cNvPr>
            <p:cNvCxnSpPr>
              <a:stCxn id="54" idx="1"/>
              <a:endCxn id="61" idx="1"/>
            </p:cNvCxnSpPr>
            <p:nvPr/>
          </p:nvCxnSpPr>
          <p:spPr>
            <a:xfrm rot="16200000" flipH="1">
              <a:off x="4962344" y="3458161"/>
              <a:ext cx="12700" cy="1863979"/>
            </a:xfrm>
            <a:prstGeom prst="curvedConnector3">
              <a:avLst>
                <a:gd name="adj1" fmla="val 6638157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>
              <a:extLst>
                <a:ext uri="{FF2B5EF4-FFF2-40B4-BE49-F238E27FC236}">
                  <a16:creationId xmlns:a16="http://schemas.microsoft.com/office/drawing/2014/main" id="{04D89060-7DA8-774A-A31A-2A0C11A2D2CB}"/>
                </a:ext>
              </a:extLst>
            </p:cNvPr>
            <p:cNvCxnSpPr>
              <a:stCxn id="61" idx="1"/>
              <a:endCxn id="65" idx="1"/>
            </p:cNvCxnSpPr>
            <p:nvPr/>
          </p:nvCxnSpPr>
          <p:spPr>
            <a:xfrm rot="16200000" flipH="1">
              <a:off x="6829875" y="3454609"/>
              <a:ext cx="12700" cy="1871083"/>
            </a:xfrm>
            <a:prstGeom prst="curvedConnector3">
              <a:avLst>
                <a:gd name="adj1" fmla="val 6762307"/>
              </a:avLst>
            </a:prstGeom>
            <a:ln w="19050">
              <a:solidFill>
                <a:schemeClr val="accent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BAEF72D-6648-D74C-B84A-11EDE1DA6A9A}"/>
                </a:ext>
              </a:extLst>
            </p:cNvPr>
            <p:cNvSpPr txBox="1"/>
            <p:nvPr/>
          </p:nvSpPr>
          <p:spPr>
            <a:xfrm>
              <a:off x="2498377" y="5446986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CAAAF2D-67B7-874F-94A8-5F499112DD2E}"/>
                </a:ext>
              </a:extLst>
            </p:cNvPr>
            <p:cNvSpPr txBox="1"/>
            <p:nvPr/>
          </p:nvSpPr>
          <p:spPr>
            <a:xfrm>
              <a:off x="4347224" y="5446986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BE9F03C-B825-8341-ACD3-2FD8AD43861D}"/>
                </a:ext>
              </a:extLst>
            </p:cNvPr>
            <p:cNvSpPr txBox="1"/>
            <p:nvPr/>
          </p:nvSpPr>
          <p:spPr>
            <a:xfrm>
              <a:off x="6232462" y="5429407"/>
              <a:ext cx="1289630" cy="376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" pitchFamily="2" charset="0"/>
                </a:rPr>
                <a:t>Constraint</a:t>
              </a:r>
              <a:endParaRPr lang="en-US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2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5FCD5-F456-884A-9A90-212AB76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Continual Learning?</a:t>
            </a:r>
          </a:p>
        </p:txBody>
      </p:sp>
    </p:spTree>
    <p:extLst>
      <p:ext uri="{BB962C8B-B14F-4D97-AF65-F5344CB8AC3E}">
        <p14:creationId xmlns:p14="http://schemas.microsoft.com/office/powerpoint/2010/main" val="4154837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Broad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9CBC-0803-B148-9EA0-09DC1B130528}"/>
              </a:ext>
            </a:extLst>
          </p:cNvPr>
          <p:cNvSpPr txBox="1"/>
          <p:nvPr/>
        </p:nvSpPr>
        <p:spPr>
          <a:xfrm>
            <a:off x="2663686" y="2397948"/>
            <a:ext cx="5296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Rehearsal</a:t>
            </a:r>
          </a:p>
          <a:p>
            <a:pPr marL="342900" indent="-342900">
              <a:buAutoNum type="arabicPeriod"/>
            </a:pPr>
            <a:r>
              <a:rPr lang="en-US" sz="3200" dirty="0"/>
              <a:t>Constraints</a:t>
            </a:r>
          </a:p>
          <a:p>
            <a:pPr marL="342900" indent="-342900">
              <a:buAutoNum type="arabicPeriod"/>
            </a:pPr>
            <a:r>
              <a:rPr lang="en-US" sz="3200" b="1" u="sng" dirty="0"/>
              <a:t>Architecture</a:t>
            </a:r>
          </a:p>
          <a:p>
            <a:pPr marL="342900" indent="-342900">
              <a:buAutoNum type="arabicPeriod"/>
            </a:pPr>
            <a:r>
              <a:rPr lang="en-US" sz="3200" dirty="0"/>
              <a:t>Classifier Correction</a:t>
            </a:r>
          </a:p>
        </p:txBody>
      </p:sp>
    </p:spTree>
    <p:extLst>
      <p:ext uri="{BB962C8B-B14F-4D97-AF65-F5344CB8AC3E}">
        <p14:creationId xmlns:p14="http://schemas.microsoft.com/office/powerpoint/2010/main" val="10844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3.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275FC51-4315-A840-957B-49D90095616B}"/>
              </a:ext>
            </a:extLst>
          </p:cNvPr>
          <p:cNvSpPr txBox="1"/>
          <p:nvPr/>
        </p:nvSpPr>
        <p:spPr>
          <a:xfrm>
            <a:off x="133349" y="6060964"/>
            <a:ext cx="8594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[8]: Fernando et al., </a:t>
            </a:r>
            <a:r>
              <a:rPr lang="en-GB" sz="1200" dirty="0" err="1"/>
              <a:t>PathNet</a:t>
            </a:r>
            <a:r>
              <a:rPr lang="en-GB" sz="1200" dirty="0"/>
              <a:t>: Evolution Channels Gradient Descent in Super Neural Networks </a:t>
            </a:r>
            <a:r>
              <a:rPr lang="en-US" sz="1200" dirty="0"/>
              <a:t>, 2017</a:t>
            </a:r>
          </a:p>
          <a:p>
            <a:r>
              <a:rPr lang="en-US" sz="1200" dirty="0"/>
              <a:t>[9]: </a:t>
            </a:r>
            <a:r>
              <a:rPr lang="en-US" sz="1200" dirty="0" err="1"/>
              <a:t>Golkar</a:t>
            </a:r>
            <a:r>
              <a:rPr lang="en-US" sz="1200" dirty="0"/>
              <a:t> et al., Continual learning via neural pruning, 2019</a:t>
            </a:r>
          </a:p>
          <a:p>
            <a:r>
              <a:rPr lang="en-US" sz="1200" dirty="0"/>
              <a:t>[10]: Hung et al., Compacting, picking and growing for unforgetting continual learning, 2019</a:t>
            </a:r>
            <a:br>
              <a:rPr lang="en-US" sz="1200" dirty="0"/>
            </a:br>
            <a:r>
              <a:rPr lang="en-US" sz="1200" dirty="0"/>
              <a:t>[16] </a:t>
            </a:r>
            <a:r>
              <a:rPr lang="en-US" sz="1200" dirty="0" err="1"/>
              <a:t>Veniat</a:t>
            </a:r>
            <a:r>
              <a:rPr lang="en-US" sz="1200" dirty="0"/>
              <a:t> et al., Efficient Continual Learning with Modular Networks and Task-Drive Priors, 2021</a:t>
            </a:r>
          </a:p>
          <a:p>
            <a:endParaRPr lang="en-US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D98E0B-E8D3-6C41-AB44-BA4D778D45C7}"/>
              </a:ext>
            </a:extLst>
          </p:cNvPr>
          <p:cNvGrpSpPr/>
          <p:nvPr/>
        </p:nvGrpSpPr>
        <p:grpSpPr>
          <a:xfrm>
            <a:off x="4871496" y="1209278"/>
            <a:ext cx="4192990" cy="4719278"/>
            <a:chOff x="4840341" y="1578236"/>
            <a:chExt cx="4192990" cy="471927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35B7EE-2841-804D-B44C-BBCB86943B17}"/>
                </a:ext>
              </a:extLst>
            </p:cNvPr>
            <p:cNvSpPr/>
            <p:nvPr/>
          </p:nvSpPr>
          <p:spPr>
            <a:xfrm>
              <a:off x="6679570" y="3190536"/>
              <a:ext cx="1366865" cy="2765101"/>
            </a:xfrm>
            <a:prstGeom prst="rect">
              <a:avLst/>
            </a:prstGeom>
            <a:gradFill flip="none" rotWithShape="1">
              <a:gsLst>
                <a:gs pos="12000">
                  <a:srgbClr val="FFFFFF">
                    <a:alpha val="34000"/>
                  </a:srgbClr>
                </a:gs>
                <a:gs pos="67000">
                  <a:srgbClr val="FFFFFF">
                    <a:alpha val="84000"/>
                  </a:srgbClr>
                </a:gs>
                <a:gs pos="38000">
                  <a:srgbClr val="FFFFFF">
                    <a:alpha val="67000"/>
                  </a:srgbClr>
                </a:gs>
                <a:gs pos="91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C8F3349-4169-CC4A-BC4F-B126F686624A}"/>
                </a:ext>
              </a:extLst>
            </p:cNvPr>
            <p:cNvSpPr/>
            <p:nvPr/>
          </p:nvSpPr>
          <p:spPr>
            <a:xfrm>
              <a:off x="5091607" y="4021656"/>
              <a:ext cx="2825261" cy="550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FE9457B-8CAB-DF46-88E7-94C5E6195F20}"/>
                </a:ext>
              </a:extLst>
            </p:cNvPr>
            <p:cNvSpPr/>
            <p:nvPr/>
          </p:nvSpPr>
          <p:spPr>
            <a:xfrm>
              <a:off x="5255730" y="4080271"/>
              <a:ext cx="432000" cy="432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C8D0514-6733-764E-BF20-353833E62130}"/>
                </a:ext>
              </a:extLst>
            </p:cNvPr>
            <p:cNvSpPr/>
            <p:nvPr/>
          </p:nvSpPr>
          <p:spPr>
            <a:xfrm>
              <a:off x="5932161" y="4080271"/>
              <a:ext cx="432000" cy="432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8EA46A8-7844-964B-BFDE-805A6C82224F}"/>
                </a:ext>
              </a:extLst>
            </p:cNvPr>
            <p:cNvSpPr/>
            <p:nvPr/>
          </p:nvSpPr>
          <p:spPr>
            <a:xfrm>
              <a:off x="6608592" y="4080271"/>
              <a:ext cx="432000" cy="432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8006C3-3F85-2146-B16B-8B1C86F60A00}"/>
                </a:ext>
              </a:extLst>
            </p:cNvPr>
            <p:cNvSpPr/>
            <p:nvPr/>
          </p:nvSpPr>
          <p:spPr>
            <a:xfrm>
              <a:off x="7285023" y="4080271"/>
              <a:ext cx="432000" cy="432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72F1273-CBAF-6249-B48E-6B61EDE7DC2B}"/>
                </a:ext>
              </a:extLst>
            </p:cNvPr>
            <p:cNvSpPr/>
            <p:nvPr/>
          </p:nvSpPr>
          <p:spPr>
            <a:xfrm>
              <a:off x="5419852" y="4900882"/>
              <a:ext cx="2146524" cy="550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F375D9-B27B-0A43-B2F9-FAC0973556EF}"/>
                </a:ext>
              </a:extLst>
            </p:cNvPr>
            <p:cNvSpPr/>
            <p:nvPr/>
          </p:nvSpPr>
          <p:spPr>
            <a:xfrm>
              <a:off x="5583974" y="4959497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791B34-7D02-8642-A687-CEA6FCB12CED}"/>
                </a:ext>
              </a:extLst>
            </p:cNvPr>
            <p:cNvSpPr/>
            <p:nvPr/>
          </p:nvSpPr>
          <p:spPr>
            <a:xfrm>
              <a:off x="6260405" y="4959497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8A54258-5C6C-FE4A-B9E6-D0948A2C5102}"/>
                </a:ext>
              </a:extLst>
            </p:cNvPr>
            <p:cNvSpPr/>
            <p:nvPr/>
          </p:nvSpPr>
          <p:spPr>
            <a:xfrm>
              <a:off x="6936836" y="4959497"/>
              <a:ext cx="432000" cy="432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F2B73F-AA1A-234E-9116-FCC9E9719203}"/>
                </a:ext>
              </a:extLst>
            </p:cNvPr>
            <p:cNvSpPr/>
            <p:nvPr/>
          </p:nvSpPr>
          <p:spPr>
            <a:xfrm>
              <a:off x="5419852" y="3120738"/>
              <a:ext cx="2146524" cy="55098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25CBEC-0C6C-5E4A-B2E1-FA957DAA8F49}"/>
                </a:ext>
              </a:extLst>
            </p:cNvPr>
            <p:cNvSpPr/>
            <p:nvPr/>
          </p:nvSpPr>
          <p:spPr>
            <a:xfrm>
              <a:off x="5583974" y="3179353"/>
              <a:ext cx="432000" cy="432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2992A66-6F3E-2141-AB6B-57CFA444408F}"/>
                </a:ext>
              </a:extLst>
            </p:cNvPr>
            <p:cNvSpPr/>
            <p:nvPr/>
          </p:nvSpPr>
          <p:spPr>
            <a:xfrm>
              <a:off x="6260405" y="3179353"/>
              <a:ext cx="432000" cy="432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6130437-69B4-3849-9360-A951289E9AC2}"/>
                </a:ext>
              </a:extLst>
            </p:cNvPr>
            <p:cNvSpPr/>
            <p:nvPr/>
          </p:nvSpPr>
          <p:spPr>
            <a:xfrm>
              <a:off x="6936836" y="3179353"/>
              <a:ext cx="432000" cy="43200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2048A4F-286F-6E47-BD02-D1C73DCD1CF1}"/>
                </a:ext>
              </a:extLst>
            </p:cNvPr>
            <p:cNvCxnSpPr>
              <a:stCxn id="45" idx="0"/>
              <a:endCxn id="40" idx="4"/>
            </p:cNvCxnSpPr>
            <p:nvPr/>
          </p:nvCxnSpPr>
          <p:spPr>
            <a:xfrm flipH="1" flipV="1">
              <a:off x="5471730" y="4512271"/>
              <a:ext cx="328244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C47D41E-1A1F-904A-8C4B-1532ED98A678}"/>
                </a:ext>
              </a:extLst>
            </p:cNvPr>
            <p:cNvCxnSpPr>
              <a:cxnSpLocks/>
              <a:stCxn id="41" idx="4"/>
              <a:endCxn id="45" idx="0"/>
            </p:cNvCxnSpPr>
            <p:nvPr/>
          </p:nvCxnSpPr>
          <p:spPr>
            <a:xfrm flipH="1">
              <a:off x="5799974" y="4512271"/>
              <a:ext cx="348187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B525B7-D26A-7D40-81F2-82168E8D51BB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flipH="1">
              <a:off x="5799974" y="4512271"/>
              <a:ext cx="1024618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158EB2E-F113-F945-9079-383ED862F53A}"/>
                </a:ext>
              </a:extLst>
            </p:cNvPr>
            <p:cNvCxnSpPr>
              <a:cxnSpLocks/>
              <a:stCxn id="43" idx="4"/>
              <a:endCxn id="45" idx="0"/>
            </p:cNvCxnSpPr>
            <p:nvPr/>
          </p:nvCxnSpPr>
          <p:spPr>
            <a:xfrm flipH="1">
              <a:off x="5799974" y="4512271"/>
              <a:ext cx="1701049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EBC7051-C557-894C-BB5F-10B925DF7CA8}"/>
                </a:ext>
              </a:extLst>
            </p:cNvPr>
            <p:cNvCxnSpPr>
              <a:cxnSpLocks/>
              <a:stCxn id="40" idx="4"/>
              <a:endCxn id="46" idx="0"/>
            </p:cNvCxnSpPr>
            <p:nvPr/>
          </p:nvCxnSpPr>
          <p:spPr>
            <a:xfrm>
              <a:off x="5471730" y="4512271"/>
              <a:ext cx="1004675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D8C6D3D-1D48-A046-8DE0-E8458E75E756}"/>
                </a:ext>
              </a:extLst>
            </p:cNvPr>
            <p:cNvCxnSpPr>
              <a:cxnSpLocks/>
              <a:stCxn id="41" idx="4"/>
              <a:endCxn id="46" idx="0"/>
            </p:cNvCxnSpPr>
            <p:nvPr/>
          </p:nvCxnSpPr>
          <p:spPr>
            <a:xfrm>
              <a:off x="6148161" y="4512271"/>
              <a:ext cx="328244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15B44C-BED7-3A41-B54D-4EF1011EFFED}"/>
                </a:ext>
              </a:extLst>
            </p:cNvPr>
            <p:cNvCxnSpPr>
              <a:cxnSpLocks/>
              <a:stCxn id="42" idx="4"/>
              <a:endCxn id="46" idx="0"/>
            </p:cNvCxnSpPr>
            <p:nvPr/>
          </p:nvCxnSpPr>
          <p:spPr>
            <a:xfrm flipH="1">
              <a:off x="6476405" y="4512271"/>
              <a:ext cx="348187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D8EDF34-6835-2F4F-8C9C-0F248A1531B1}"/>
                </a:ext>
              </a:extLst>
            </p:cNvPr>
            <p:cNvCxnSpPr>
              <a:cxnSpLocks/>
              <a:stCxn id="43" idx="4"/>
              <a:endCxn id="46" idx="0"/>
            </p:cNvCxnSpPr>
            <p:nvPr/>
          </p:nvCxnSpPr>
          <p:spPr>
            <a:xfrm flipH="1">
              <a:off x="6476405" y="4512271"/>
              <a:ext cx="1024618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AA3A35B-743A-FC41-B767-F2A6481606D3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5518621" y="4570886"/>
              <a:ext cx="1634215" cy="3886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0486708-128C-D04B-BAAB-66A7E3B5E64B}"/>
                </a:ext>
              </a:extLst>
            </p:cNvPr>
            <p:cNvCxnSpPr>
              <a:cxnSpLocks/>
              <a:stCxn id="41" idx="4"/>
              <a:endCxn id="47" idx="0"/>
            </p:cNvCxnSpPr>
            <p:nvPr/>
          </p:nvCxnSpPr>
          <p:spPr>
            <a:xfrm>
              <a:off x="6148161" y="4512271"/>
              <a:ext cx="1004675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23DE91-6BAF-FF4C-8135-3A2941639059}"/>
                </a:ext>
              </a:extLst>
            </p:cNvPr>
            <p:cNvCxnSpPr>
              <a:cxnSpLocks/>
              <a:stCxn id="42" idx="4"/>
              <a:endCxn id="47" idx="0"/>
            </p:cNvCxnSpPr>
            <p:nvPr/>
          </p:nvCxnSpPr>
          <p:spPr>
            <a:xfrm>
              <a:off x="6824592" y="4512271"/>
              <a:ext cx="328244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061E0C7-66D4-C24E-9277-BE7B0F1EEB66}"/>
                </a:ext>
              </a:extLst>
            </p:cNvPr>
            <p:cNvCxnSpPr>
              <a:cxnSpLocks/>
              <a:stCxn id="43" idx="4"/>
              <a:endCxn id="47" idx="0"/>
            </p:cNvCxnSpPr>
            <p:nvPr/>
          </p:nvCxnSpPr>
          <p:spPr>
            <a:xfrm flipH="1">
              <a:off x="7152836" y="4512271"/>
              <a:ext cx="348187" cy="4472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8BB609E-F376-1C4D-BDD3-6C1AA79D5467}"/>
                </a:ext>
              </a:extLst>
            </p:cNvPr>
            <p:cNvCxnSpPr>
              <a:cxnSpLocks/>
              <a:stCxn id="81" idx="4"/>
              <a:endCxn id="43" idx="0"/>
            </p:cNvCxnSpPr>
            <p:nvPr/>
          </p:nvCxnSpPr>
          <p:spPr>
            <a:xfrm>
              <a:off x="7152836" y="3611353"/>
              <a:ext cx="348187" cy="46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FEE5AC4-6A85-D941-BFB6-1BBDC7AE92BF}"/>
                </a:ext>
              </a:extLst>
            </p:cNvPr>
            <p:cNvCxnSpPr>
              <a:cxnSpLocks/>
              <a:stCxn id="81" idx="4"/>
              <a:endCxn id="40" idx="0"/>
            </p:cNvCxnSpPr>
            <p:nvPr/>
          </p:nvCxnSpPr>
          <p:spPr>
            <a:xfrm flipH="1">
              <a:off x="5471730" y="3611353"/>
              <a:ext cx="1681106" cy="46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4F3F51D-548B-4B4F-BAC6-397471A66AFD}"/>
                </a:ext>
              </a:extLst>
            </p:cNvPr>
            <p:cNvCxnSpPr>
              <a:cxnSpLocks/>
              <a:stCxn id="80" idx="4"/>
              <a:endCxn id="43" idx="0"/>
            </p:cNvCxnSpPr>
            <p:nvPr/>
          </p:nvCxnSpPr>
          <p:spPr>
            <a:xfrm>
              <a:off x="6476405" y="3611353"/>
              <a:ext cx="1024618" cy="46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97CCB51-50DE-2145-ACBD-0B2470109CB7}"/>
                </a:ext>
              </a:extLst>
            </p:cNvPr>
            <p:cNvCxnSpPr>
              <a:cxnSpLocks/>
              <a:stCxn id="80" idx="4"/>
              <a:endCxn id="40" idx="0"/>
            </p:cNvCxnSpPr>
            <p:nvPr/>
          </p:nvCxnSpPr>
          <p:spPr>
            <a:xfrm flipH="1">
              <a:off x="5471730" y="3611353"/>
              <a:ext cx="1004675" cy="46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6556E1B-A744-4548-B106-2B822A765BDB}"/>
                </a:ext>
              </a:extLst>
            </p:cNvPr>
            <p:cNvCxnSpPr>
              <a:cxnSpLocks/>
              <a:stCxn id="79" idx="4"/>
              <a:endCxn id="42" idx="0"/>
            </p:cNvCxnSpPr>
            <p:nvPr/>
          </p:nvCxnSpPr>
          <p:spPr>
            <a:xfrm>
              <a:off x="5799974" y="3611353"/>
              <a:ext cx="1024618" cy="4689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D45EE58-A62C-BD48-A80E-32EE089252BB}"/>
                </a:ext>
              </a:extLst>
            </p:cNvPr>
            <p:cNvCxnSpPr>
              <a:cxnSpLocks/>
              <a:stCxn id="79" idx="4"/>
              <a:endCxn id="41" idx="0"/>
            </p:cNvCxnSpPr>
            <p:nvPr/>
          </p:nvCxnSpPr>
          <p:spPr>
            <a:xfrm>
              <a:off x="5799974" y="3611353"/>
              <a:ext cx="348187" cy="46891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FEA183E-BDFC-7045-94EB-2000A78B49E9}"/>
                </a:ext>
              </a:extLst>
            </p:cNvPr>
            <p:cNvSpPr/>
            <p:nvPr/>
          </p:nvSpPr>
          <p:spPr>
            <a:xfrm>
              <a:off x="5583974" y="2419111"/>
              <a:ext cx="432000" cy="432000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C99C75E2-50D4-A044-991F-3D9AC95D281C}"/>
                </a:ext>
              </a:extLst>
            </p:cNvPr>
            <p:cNvSpPr/>
            <p:nvPr/>
          </p:nvSpPr>
          <p:spPr>
            <a:xfrm>
              <a:off x="6936836" y="2412369"/>
              <a:ext cx="432000" cy="43200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483887A-FF4E-4E43-9EF5-2F792F232E91}"/>
                </a:ext>
              </a:extLst>
            </p:cNvPr>
            <p:cNvCxnSpPr/>
            <p:nvPr/>
          </p:nvCxnSpPr>
          <p:spPr>
            <a:xfrm>
              <a:off x="5091607" y="2046437"/>
              <a:ext cx="273626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CEE23B-6207-8042-8A27-2AE2F6147F8A}"/>
                </a:ext>
              </a:extLst>
            </p:cNvPr>
            <p:cNvCxnSpPr/>
            <p:nvPr/>
          </p:nvCxnSpPr>
          <p:spPr>
            <a:xfrm>
              <a:off x="7152836" y="1906478"/>
              <a:ext cx="0" cy="335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9D68BE6-8522-2B4D-8C74-A0A9CDC15101}"/>
                </a:ext>
              </a:extLst>
            </p:cNvPr>
            <p:cNvCxnSpPr/>
            <p:nvPr/>
          </p:nvCxnSpPr>
          <p:spPr>
            <a:xfrm>
              <a:off x="5799974" y="1906478"/>
              <a:ext cx="0" cy="3359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7FF473-E52A-6240-933C-AF106A902F88}"/>
                    </a:ext>
                  </a:extLst>
                </p:cNvPr>
                <p:cNvSpPr txBox="1"/>
                <p:nvPr/>
              </p:nvSpPr>
              <p:spPr>
                <a:xfrm>
                  <a:off x="5266454" y="1579907"/>
                  <a:ext cx="11819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" pitchFamily="2" charset="0"/>
                    </a:rPr>
                    <a:t>Task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endParaRPr lang="en-US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87FF473-E52A-6240-933C-AF106A902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454" y="1579907"/>
                  <a:ext cx="118195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4255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9E174D-869C-8149-9AB0-0CC140A13089}"/>
                    </a:ext>
                  </a:extLst>
                </p:cNvPr>
                <p:cNvSpPr txBox="1"/>
                <p:nvPr/>
              </p:nvSpPr>
              <p:spPr>
                <a:xfrm>
                  <a:off x="6657996" y="1578236"/>
                  <a:ext cx="10046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" pitchFamily="2" charset="0"/>
                    </a:rPr>
                    <a:t>Task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>
                    <a:latin typeface="Times" pitchFamily="2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29E174D-869C-8149-9AB0-0CC140A13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996" y="1578236"/>
                  <a:ext cx="100467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A954C8A-62E2-1A46-B89D-86D69127552E}"/>
                </a:ext>
              </a:extLst>
            </p:cNvPr>
            <p:cNvCxnSpPr>
              <a:cxnSpLocks/>
              <a:stCxn id="101" idx="4"/>
              <a:endCxn id="81" idx="0"/>
            </p:cNvCxnSpPr>
            <p:nvPr/>
          </p:nvCxnSpPr>
          <p:spPr>
            <a:xfrm>
              <a:off x="7152836" y="2844369"/>
              <a:ext cx="0" cy="3349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8104858-5EB0-4244-9682-83E9DCFAFD0D}"/>
                </a:ext>
              </a:extLst>
            </p:cNvPr>
            <p:cNvCxnSpPr>
              <a:cxnSpLocks/>
              <a:stCxn id="101" idx="4"/>
              <a:endCxn id="80" idx="0"/>
            </p:cNvCxnSpPr>
            <p:nvPr/>
          </p:nvCxnSpPr>
          <p:spPr>
            <a:xfrm flipH="1">
              <a:off x="6476405" y="2844369"/>
              <a:ext cx="676431" cy="3349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273333-2E6C-ED4A-91F5-3C21AAFED900}"/>
                </a:ext>
              </a:extLst>
            </p:cNvPr>
            <p:cNvCxnSpPr>
              <a:cxnSpLocks/>
              <a:stCxn id="101" idx="4"/>
              <a:endCxn id="79" idx="0"/>
            </p:cNvCxnSpPr>
            <p:nvPr/>
          </p:nvCxnSpPr>
          <p:spPr>
            <a:xfrm flipH="1">
              <a:off x="5799974" y="2844369"/>
              <a:ext cx="1352862" cy="3349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6B28209-E6BB-D043-8320-7F2E8F51C798}"/>
                </a:ext>
              </a:extLst>
            </p:cNvPr>
            <p:cNvCxnSpPr>
              <a:cxnSpLocks/>
              <a:stCxn id="100" idx="4"/>
              <a:endCxn id="79" idx="0"/>
            </p:cNvCxnSpPr>
            <p:nvPr/>
          </p:nvCxnSpPr>
          <p:spPr>
            <a:xfrm>
              <a:off x="5799974" y="2851111"/>
              <a:ext cx="0" cy="32824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E3C9A37-47F4-944B-9C8E-B8AD5C785786}"/>
                </a:ext>
              </a:extLst>
            </p:cNvPr>
            <p:cNvSpPr txBox="1"/>
            <p:nvPr/>
          </p:nvSpPr>
          <p:spPr>
            <a:xfrm>
              <a:off x="4840341" y="5651183"/>
              <a:ext cx="4192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Two sub-networks      &amp;      can co-exist</a:t>
              </a:r>
            </a:p>
            <a:p>
              <a:r>
                <a:rPr lang="en-US" dirty="0">
                  <a:latin typeface="Times" pitchFamily="2" charset="0"/>
                </a:rPr>
                <a:t>in the same network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661F9AA-9F88-484D-8841-1976D3A2E300}"/>
                </a:ext>
              </a:extLst>
            </p:cNvPr>
            <p:cNvSpPr/>
            <p:nvPr/>
          </p:nvSpPr>
          <p:spPr>
            <a:xfrm>
              <a:off x="6713796" y="5728190"/>
              <a:ext cx="198799" cy="206832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51EF035-91AB-C34E-8FAF-D555A51E913F}"/>
                </a:ext>
              </a:extLst>
            </p:cNvPr>
            <p:cNvSpPr/>
            <p:nvPr/>
          </p:nvSpPr>
          <p:spPr>
            <a:xfrm>
              <a:off x="7225211" y="5728190"/>
              <a:ext cx="198799" cy="20683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763BF727-472C-F74A-849A-6C9E1A6DEAF6}"/>
              </a:ext>
            </a:extLst>
          </p:cNvPr>
          <p:cNvSpPr txBox="1"/>
          <p:nvPr/>
        </p:nvSpPr>
        <p:spPr>
          <a:xfrm>
            <a:off x="728556" y="1026385"/>
            <a:ext cx="2615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</a:t>
            </a:r>
            <a:r>
              <a:rPr lang="en-US" b="1" dirty="0"/>
              <a:t>sub-network</a:t>
            </a:r>
            <a:r>
              <a:rPr lang="en-US" dirty="0"/>
              <a:t> per task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1E86B0-134E-2248-B3B2-53262F676841}"/>
              </a:ext>
            </a:extLst>
          </p:cNvPr>
          <p:cNvSpPr txBox="1"/>
          <p:nvPr/>
        </p:nvSpPr>
        <p:spPr>
          <a:xfrm>
            <a:off x="728556" y="1618459"/>
            <a:ext cx="2883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requires in inference the </a:t>
            </a:r>
            <a:r>
              <a:rPr lang="en-US" b="1" dirty="0"/>
              <a:t>task id </a:t>
            </a:r>
            <a:r>
              <a:rPr lang="en-US" dirty="0"/>
              <a:t>to select the task-specific sub-network.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4CAF80-FEF9-4843-9578-7DA4D80F0F00}"/>
              </a:ext>
            </a:extLst>
          </p:cNvPr>
          <p:cNvSpPr txBox="1"/>
          <p:nvPr/>
        </p:nvSpPr>
        <p:spPr>
          <a:xfrm>
            <a:off x="726774" y="2842069"/>
            <a:ext cx="2883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Sub-network can be uncovered via evolutionary algorithms (</a:t>
            </a:r>
            <a:r>
              <a:rPr lang="en-US" sz="1200" dirty="0" err="1"/>
              <a:t>PathNet</a:t>
            </a:r>
            <a:r>
              <a:rPr lang="en-US" sz="1200" dirty="0"/>
              <a:t> [8]</a:t>
            </a:r>
            <a:r>
              <a:rPr lang="en-US" dirty="0"/>
              <a:t>), sparsity (</a:t>
            </a:r>
            <a:r>
              <a:rPr lang="en-US" sz="1200" dirty="0"/>
              <a:t>Neural Pruning [9]</a:t>
            </a:r>
            <a:r>
              <a:rPr lang="en-US" dirty="0"/>
              <a:t>), or learned masks (</a:t>
            </a:r>
            <a:r>
              <a:rPr lang="en-US" sz="1200" dirty="0"/>
              <a:t>CPG [10]</a:t>
            </a:r>
            <a:r>
              <a:rPr lang="en-US" dirty="0"/>
              <a:t>).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D4E163-8947-464A-A80C-9496AF114CC3}"/>
              </a:ext>
            </a:extLst>
          </p:cNvPr>
          <p:cNvSpPr txBox="1"/>
          <p:nvPr/>
        </p:nvSpPr>
        <p:spPr>
          <a:xfrm>
            <a:off x="726774" y="4555994"/>
            <a:ext cx="2883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Neurons can also be added (</a:t>
            </a:r>
            <a:r>
              <a:rPr lang="en-US" sz="1200" dirty="0"/>
              <a:t>MNTDP-D [16]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84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Broad Strategies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A9CBC-0803-B148-9EA0-09DC1B130528}"/>
              </a:ext>
            </a:extLst>
          </p:cNvPr>
          <p:cNvSpPr txBox="1"/>
          <p:nvPr/>
        </p:nvSpPr>
        <p:spPr>
          <a:xfrm>
            <a:off x="2663686" y="2397948"/>
            <a:ext cx="52964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Rehearsal</a:t>
            </a:r>
          </a:p>
          <a:p>
            <a:pPr marL="342900" indent="-342900">
              <a:buAutoNum type="arabicPeriod"/>
            </a:pPr>
            <a:r>
              <a:rPr lang="en-US" sz="3200" dirty="0"/>
              <a:t>Constraints</a:t>
            </a:r>
          </a:p>
          <a:p>
            <a:pPr marL="342900" indent="-342900">
              <a:buAutoNum type="arabicPeriod"/>
            </a:pPr>
            <a:r>
              <a:rPr lang="en-US" sz="3200" dirty="0"/>
              <a:t>Architecture</a:t>
            </a:r>
          </a:p>
          <a:p>
            <a:pPr marL="342900" indent="-342900">
              <a:buAutoNum type="arabicPeriod"/>
            </a:pPr>
            <a:r>
              <a:rPr lang="en-US" sz="3200" b="1" u="sng" dirty="0"/>
              <a:t>Classifier Correction</a:t>
            </a:r>
          </a:p>
        </p:txBody>
      </p:sp>
    </p:spTree>
    <p:extLst>
      <p:ext uri="{BB962C8B-B14F-4D97-AF65-F5344CB8AC3E}">
        <p14:creationId xmlns:p14="http://schemas.microsoft.com/office/powerpoint/2010/main" val="5946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4. Classifier Correction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7905C1-3CEA-504E-9363-6F735CEC1950}"/>
              </a:ext>
            </a:extLst>
          </p:cNvPr>
          <p:cNvSpPr txBox="1"/>
          <p:nvPr/>
        </p:nvSpPr>
        <p:spPr>
          <a:xfrm>
            <a:off x="2595188" y="1325066"/>
            <a:ext cx="417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 is </a:t>
            </a:r>
            <a:r>
              <a:rPr lang="en-US" b="1" dirty="0"/>
              <a:t>biased</a:t>
            </a:r>
            <a:r>
              <a:rPr lang="en-US" dirty="0"/>
              <a:t> towards new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33879-688C-7847-81B3-5C526479B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988" y="2872132"/>
            <a:ext cx="5470497" cy="257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4. Classifier Correction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275FC51-4315-A840-957B-49D90095616B}"/>
              </a:ext>
            </a:extLst>
          </p:cNvPr>
          <p:cNvSpPr txBox="1"/>
          <p:nvPr/>
        </p:nvSpPr>
        <p:spPr>
          <a:xfrm>
            <a:off x="133349" y="6329173"/>
            <a:ext cx="8594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[11]: Wu et al., Large scale incremental learning,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905C1-3CEA-504E-9363-6F735CEC1950}"/>
              </a:ext>
            </a:extLst>
          </p:cNvPr>
          <p:cNvSpPr txBox="1"/>
          <p:nvPr/>
        </p:nvSpPr>
        <p:spPr>
          <a:xfrm>
            <a:off x="2595188" y="1325066"/>
            <a:ext cx="417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 is </a:t>
            </a:r>
            <a:r>
              <a:rPr lang="en-US" b="1" dirty="0"/>
              <a:t>biased</a:t>
            </a:r>
            <a:r>
              <a:rPr lang="en-US" dirty="0"/>
              <a:t> towards new classes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be recalibrated (</a:t>
            </a:r>
            <a:r>
              <a:rPr lang="en-US" sz="1200" dirty="0" err="1"/>
              <a:t>BiC</a:t>
            </a:r>
            <a:r>
              <a:rPr lang="en-US" sz="1200" dirty="0"/>
              <a:t> [11] 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6AEDD-88A7-CD48-AB07-88400EAD9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05" y="2591841"/>
            <a:ext cx="72390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C910C-42E1-AA47-91E8-A94E89D4A7F3}"/>
              </a:ext>
            </a:extLst>
          </p:cNvPr>
          <p:cNvSpPr txBox="1"/>
          <p:nvPr/>
        </p:nvSpPr>
        <p:spPr>
          <a:xfrm>
            <a:off x="2498659" y="2359709"/>
            <a:ext cx="19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" pitchFamily="2" charset="0"/>
              </a:rPr>
              <a:t>Calibrated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22CAD-F0A5-7641-B587-02CF989A2730}"/>
              </a:ext>
            </a:extLst>
          </p:cNvPr>
          <p:cNvSpPr txBox="1"/>
          <p:nvPr/>
        </p:nvSpPr>
        <p:spPr>
          <a:xfrm>
            <a:off x="5559926" y="2359709"/>
            <a:ext cx="223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>
                <a:latin typeface="Times" pitchFamily="2" charset="0"/>
              </a:rPr>
              <a:t>Miscalibrated</a:t>
            </a:r>
            <a:r>
              <a:rPr lang="en-US" u="sng" dirty="0">
                <a:latin typeface="Times" pitchFamily="2" charset="0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15628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4. Classifier Correction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275FC51-4315-A840-957B-49D90095616B}"/>
              </a:ext>
            </a:extLst>
          </p:cNvPr>
          <p:cNvSpPr txBox="1"/>
          <p:nvPr/>
        </p:nvSpPr>
        <p:spPr>
          <a:xfrm>
            <a:off x="133349" y="6329173"/>
            <a:ext cx="859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[11]: Wu et al., Large scale incremental learning, 2019</a:t>
            </a:r>
          </a:p>
          <a:p>
            <a:r>
              <a:rPr lang="en-US" sz="1200" dirty="0"/>
              <a:t>[12]: Hou et al., Learning an unified classifier incrementally via rebalancing, 2019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905C1-3CEA-504E-9363-6F735CEC1950}"/>
              </a:ext>
            </a:extLst>
          </p:cNvPr>
          <p:cNvSpPr txBox="1"/>
          <p:nvPr/>
        </p:nvSpPr>
        <p:spPr>
          <a:xfrm>
            <a:off x="2595188" y="1325066"/>
            <a:ext cx="417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Classifier is </a:t>
            </a:r>
            <a:r>
              <a:rPr lang="en-US" b="1" dirty="0"/>
              <a:t>biased</a:t>
            </a:r>
            <a:r>
              <a:rPr lang="en-US" dirty="0"/>
              <a:t> towards new classes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 normalized (</a:t>
            </a:r>
            <a:r>
              <a:rPr lang="en-US" sz="1100" dirty="0"/>
              <a:t>LUCIR [12]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DD84C-E681-D348-9CB0-95FC0D244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88" y="2518430"/>
            <a:ext cx="6629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5FCD5-F456-884A-9A90-212AB76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without Forgetting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dirty="0"/>
              <a:t>Continual 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293715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PLOP, CVPR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6C2F2D-A22D-F741-A4E1-9FD0E802B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4" y="1207491"/>
            <a:ext cx="9144000" cy="1156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B4EEA-9776-204B-B3AB-E0153B549965}"/>
              </a:ext>
            </a:extLst>
          </p:cNvPr>
          <p:cNvSpPr txBox="1"/>
          <p:nvPr/>
        </p:nvSpPr>
        <p:spPr>
          <a:xfrm>
            <a:off x="3008656" y="3243606"/>
            <a:ext cx="318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Constraints + Pseudo-labeling</a:t>
            </a:r>
          </a:p>
        </p:txBody>
      </p:sp>
    </p:spTree>
    <p:extLst>
      <p:ext uri="{BB962C8B-B14F-4D97-AF65-F5344CB8AC3E}">
        <p14:creationId xmlns:p14="http://schemas.microsoft.com/office/powerpoint/2010/main" val="38176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47DE0-A3BC-2447-BB2C-EF68EF1B0E29}"/>
              </a:ext>
            </a:extLst>
          </p:cNvPr>
          <p:cNvSpPr txBox="1"/>
          <p:nvPr/>
        </p:nvSpPr>
        <p:spPr>
          <a:xfrm>
            <a:off x="590204" y="1421476"/>
            <a:ext cx="547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 Segmentation </a:t>
            </a:r>
            <a:r>
              <a:rPr lang="en-US" dirty="0">
                <a:sym typeface="Wingdings" pitchFamily="2" charset="2"/>
              </a:rPr>
              <a:t> each pixel is labeled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82DE6-9415-ED45-8D2F-A072E61F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87" y="1947274"/>
            <a:ext cx="1800000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4C46D3-4FE6-1749-822E-FE30B53A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35" y="4338929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7A2005-F037-CD41-BE98-DEBAC6334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60" y="1947274"/>
            <a:ext cx="180000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678980-E95A-5148-972A-8F3876FA2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2306" y="1947274"/>
            <a:ext cx="1800000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B628EE-19B0-EE4D-8EAE-CD7800D87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33" y="1947274"/>
            <a:ext cx="1800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0DE782-8EC4-024C-BD69-9FA150ABC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197" y="433892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Continual?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47DE0-A3BC-2447-BB2C-EF68EF1B0E29}"/>
              </a:ext>
            </a:extLst>
          </p:cNvPr>
          <p:cNvSpPr txBox="1"/>
          <p:nvPr/>
        </p:nvSpPr>
        <p:spPr>
          <a:xfrm>
            <a:off x="590204" y="1421476"/>
            <a:ext cx="547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Semantic Segmentation </a:t>
            </a:r>
            <a:r>
              <a:rPr lang="en-US" dirty="0">
                <a:sym typeface="Wingdings" pitchFamily="2" charset="2"/>
              </a:rPr>
              <a:t> each pixel is labeled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b="1" dirty="0">
                <a:sym typeface="Wingdings" pitchFamily="2" charset="2"/>
              </a:rPr>
              <a:t>Continual </a:t>
            </a:r>
            <a:r>
              <a:rPr lang="en-US" dirty="0">
                <a:sym typeface="Wingdings" pitchFamily="2" charset="2"/>
              </a:rPr>
              <a:t>Semantic Segmentation?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36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6C25B-FBC0-6C4E-8F0E-C1349154FE7A}"/>
              </a:ext>
            </a:extLst>
          </p:cNvPr>
          <p:cNvSpPr txBox="1"/>
          <p:nvPr/>
        </p:nvSpPr>
        <p:spPr>
          <a:xfrm>
            <a:off x="408259" y="1151701"/>
            <a:ext cx="767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 </a:t>
            </a:r>
            <a:r>
              <a:rPr lang="en-GB" b="1" dirty="0"/>
              <a:t>independent and identically distributed</a:t>
            </a:r>
            <a:r>
              <a:rPr lang="en-GB" dirty="0"/>
              <a:t>  (</a:t>
            </a:r>
            <a:r>
              <a:rPr lang="en-GB" dirty="0" err="1"/>
              <a:t>iid</a:t>
            </a:r>
            <a:r>
              <a:rPr lang="en-GB" dirty="0"/>
              <a:t>) assumption</a:t>
            </a:r>
            <a:endParaRPr lang="en-US" dirty="0"/>
          </a:p>
        </p:txBody>
      </p:sp>
      <p:pic>
        <p:nvPicPr>
          <p:cNvPr id="3074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8BA98077-0F38-AE47-80AC-B74BA022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05" y="3956043"/>
            <a:ext cx="1543711" cy="23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3CBB8E91-33DE-3745-8E8E-96CE934E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41" y="2222606"/>
            <a:ext cx="1848365" cy="1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6328F2B1-6F4A-F244-BDBB-E9D95867712F}"/>
              </a:ext>
            </a:extLst>
          </p:cNvPr>
          <p:cNvSpPr/>
          <p:nvPr/>
        </p:nvSpPr>
        <p:spPr>
          <a:xfrm>
            <a:off x="6845641" y="3903430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3E624-F756-3842-91FA-E9B1DB6E2B76}"/>
              </a:ext>
            </a:extLst>
          </p:cNvPr>
          <p:cNvSpPr txBox="1"/>
          <p:nvPr/>
        </p:nvSpPr>
        <p:spPr>
          <a:xfrm>
            <a:off x="8051543" y="3863602"/>
            <a:ext cx="53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Manual Operation 16">
            <a:extLst>
              <a:ext uri="{FF2B5EF4-FFF2-40B4-BE49-F238E27FC236}">
                <a16:creationId xmlns:a16="http://schemas.microsoft.com/office/drawing/2014/main" id="{BFC37507-9307-7D4D-98E1-F23E2880FC6B}"/>
              </a:ext>
            </a:extLst>
          </p:cNvPr>
          <p:cNvSpPr/>
          <p:nvPr/>
        </p:nvSpPr>
        <p:spPr>
          <a:xfrm rot="16200000">
            <a:off x="304408" y="3773007"/>
            <a:ext cx="868994" cy="74587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endParaRPr lang="en-US" sz="1600" baseline="30000" dirty="0">
              <a:latin typeface="Latin Modern Roman 10" pitchFamily="2" charset="77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06B36D3-9775-5441-AC0A-EAF3DB7CC637}"/>
              </a:ext>
            </a:extLst>
          </p:cNvPr>
          <p:cNvSpPr/>
          <p:nvPr/>
        </p:nvSpPr>
        <p:spPr>
          <a:xfrm>
            <a:off x="1443360" y="3903430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5C8BF-7CF2-3A4F-973F-5140833208C3}"/>
              </a:ext>
            </a:extLst>
          </p:cNvPr>
          <p:cNvSpPr txBox="1"/>
          <p:nvPr/>
        </p:nvSpPr>
        <p:spPr>
          <a:xfrm>
            <a:off x="1245014" y="3366502"/>
            <a:ext cx="11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once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F8D20-9F15-5342-9065-5DCB603AE5D7}"/>
              </a:ext>
            </a:extLst>
          </p:cNvPr>
          <p:cNvSpPr txBox="1"/>
          <p:nvPr/>
        </p:nvSpPr>
        <p:spPr>
          <a:xfrm>
            <a:off x="6601297" y="3228003"/>
            <a:ext cx="18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on a fixed test set</a:t>
            </a:r>
          </a:p>
        </p:txBody>
      </p:sp>
    </p:spTree>
    <p:extLst>
      <p:ext uri="{BB962C8B-B14F-4D97-AF65-F5344CB8AC3E}">
        <p14:creationId xmlns:p14="http://schemas.microsoft.com/office/powerpoint/2010/main" val="17126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32CB2-5AA5-6D40-87B4-B395A75A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1" y="1373078"/>
            <a:ext cx="8304437" cy="4409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9AAE7D-43CC-E946-BFCA-6CEDA0850B8E}"/>
              </a:ext>
            </a:extLst>
          </p:cNvPr>
          <p:cNvSpPr/>
          <p:nvPr/>
        </p:nvSpPr>
        <p:spPr>
          <a:xfrm>
            <a:off x="3347499" y="1373078"/>
            <a:ext cx="5494351" cy="4409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B1EA0-8DE0-2743-ABA1-906AA4941739}"/>
              </a:ext>
            </a:extLst>
          </p:cNvPr>
          <p:cNvSpPr txBox="1"/>
          <p:nvPr/>
        </p:nvSpPr>
        <p:spPr>
          <a:xfrm>
            <a:off x="101300" y="6529627"/>
            <a:ext cx="8594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[13]: </a:t>
            </a:r>
            <a:r>
              <a:rPr lang="en-US" sz="1200" dirty="0" err="1"/>
              <a:t>Cermelli</a:t>
            </a:r>
            <a:r>
              <a:rPr lang="en-US" sz="1200" dirty="0"/>
              <a:t> et al., Modeling the Background for Incremental in Semantic Segmentation, 2020</a:t>
            </a:r>
          </a:p>
        </p:txBody>
      </p:sp>
    </p:spTree>
    <p:extLst>
      <p:ext uri="{BB962C8B-B14F-4D97-AF65-F5344CB8AC3E}">
        <p14:creationId xmlns:p14="http://schemas.microsoft.com/office/powerpoint/2010/main" val="43694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32CB2-5AA5-6D40-87B4-B395A75A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1" y="1373078"/>
            <a:ext cx="8304437" cy="44095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9AAE7D-43CC-E946-BFCA-6CEDA0850B8E}"/>
              </a:ext>
            </a:extLst>
          </p:cNvPr>
          <p:cNvSpPr/>
          <p:nvPr/>
        </p:nvSpPr>
        <p:spPr>
          <a:xfrm>
            <a:off x="6027089" y="1373078"/>
            <a:ext cx="2814761" cy="4409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2A3B1-3F28-6847-86BE-3E8D1D9426C2}"/>
              </a:ext>
            </a:extLst>
          </p:cNvPr>
          <p:cNvSpPr txBox="1"/>
          <p:nvPr/>
        </p:nvSpPr>
        <p:spPr>
          <a:xfrm>
            <a:off x="101300" y="6529627"/>
            <a:ext cx="8594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[13]: </a:t>
            </a:r>
            <a:r>
              <a:rPr lang="en-US" sz="1200" dirty="0" err="1"/>
              <a:t>Cermelli</a:t>
            </a:r>
            <a:r>
              <a:rPr lang="en-US" sz="1200" dirty="0"/>
              <a:t> et al., Modeling the Background for Incremental in Semantic Segmentation, 2020</a:t>
            </a:r>
          </a:p>
        </p:txBody>
      </p:sp>
    </p:spTree>
    <p:extLst>
      <p:ext uri="{BB962C8B-B14F-4D97-AF65-F5344CB8AC3E}">
        <p14:creationId xmlns:p14="http://schemas.microsoft.com/office/powerpoint/2010/main" val="30253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D32CB2-5AA5-6D40-87B4-B395A75AB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81" y="1373078"/>
            <a:ext cx="8304437" cy="4409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13AC8A-537C-E344-A613-DEAA4258EA24}"/>
              </a:ext>
            </a:extLst>
          </p:cNvPr>
          <p:cNvSpPr txBox="1"/>
          <p:nvPr/>
        </p:nvSpPr>
        <p:spPr>
          <a:xfrm>
            <a:off x="101300" y="6529627"/>
            <a:ext cx="8594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[13]: </a:t>
            </a:r>
            <a:r>
              <a:rPr lang="en-US" sz="1200" dirty="0" err="1"/>
              <a:t>Cermelli</a:t>
            </a:r>
            <a:r>
              <a:rPr lang="en-US" sz="1200" dirty="0"/>
              <a:t> et al., Modeling the Background for Incremental in Semantic Segmentation, 2020</a:t>
            </a:r>
          </a:p>
        </p:txBody>
      </p:sp>
    </p:spTree>
    <p:extLst>
      <p:ext uri="{BB962C8B-B14F-4D97-AF65-F5344CB8AC3E}">
        <p14:creationId xmlns:p14="http://schemas.microsoft.com/office/powerpoint/2010/main" val="273783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Problems and weakness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/>
              <p:nvPr/>
            </p:nvSpPr>
            <p:spPr>
              <a:xfrm>
                <a:off x="667910" y="1566407"/>
                <a:ext cx="79362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Problems: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/>
                  <a:t>Forgetting is particularly strong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Previous </a:t>
                </a:r>
                <a:r>
                  <a:rPr lang="en-US" dirty="0" err="1"/>
                  <a:t>SotA</a:t>
                </a:r>
                <a:r>
                  <a:rPr lang="en-US" dirty="0"/>
                  <a:t> only constrained final probabilities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dirty="0"/>
                  <a:t>Images at task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 are partially labeled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 Previous </a:t>
                </a:r>
                <a:r>
                  <a:rPr lang="en-US" dirty="0" err="1"/>
                  <a:t>SotA</a:t>
                </a:r>
                <a:r>
                  <a:rPr lang="en-US" dirty="0"/>
                  <a:t> maximized the sum of the probabilities of background + old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0" y="1566407"/>
                <a:ext cx="7936263" cy="2308324"/>
              </a:xfrm>
              <a:prstGeom prst="rect">
                <a:avLst/>
              </a:prstGeom>
              <a:blipFill>
                <a:blip r:embed="rId4"/>
                <a:stretch>
                  <a:fillRect l="-639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23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/>
              <p:nvPr/>
            </p:nvSpPr>
            <p:spPr>
              <a:xfrm>
                <a:off x="667910" y="1566407"/>
                <a:ext cx="665524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Problems: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u="sng" dirty="0"/>
                  <a:t>Forgetting is particularly strong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Images at task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partially labeled 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0" y="1566407"/>
                <a:ext cx="6655241" cy="1754326"/>
              </a:xfrm>
              <a:prstGeom prst="rect">
                <a:avLst/>
              </a:prstGeom>
              <a:blipFill>
                <a:blip r:embed="rId4"/>
                <a:stretch>
                  <a:fillRect l="-762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0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3" y="1016773"/>
            <a:ext cx="19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POD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CEC7A1-01B2-1B42-93C6-B45984399DB7}"/>
              </a:ext>
            </a:extLst>
          </p:cNvPr>
          <p:cNvSpPr/>
          <p:nvPr/>
        </p:nvSpPr>
        <p:spPr>
          <a:xfrm>
            <a:off x="5486400" y="1386105"/>
            <a:ext cx="3593584" cy="357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2562D-A469-CA4E-BCF4-C0B8847C604B}"/>
              </a:ext>
            </a:extLst>
          </p:cNvPr>
          <p:cNvCxnSpPr/>
          <p:nvPr/>
        </p:nvCxnSpPr>
        <p:spPr>
          <a:xfrm>
            <a:off x="5486400" y="1530938"/>
            <a:ext cx="0" cy="33293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B52D3D-B0BD-F249-BFAE-0E1CCC005D3A}"/>
              </a:ext>
            </a:extLst>
          </p:cNvPr>
          <p:cNvSpPr/>
          <p:nvPr/>
        </p:nvSpPr>
        <p:spPr>
          <a:xfrm>
            <a:off x="4786184" y="1530938"/>
            <a:ext cx="543697" cy="17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B60F0-E718-784A-8429-803A2906EA64}"/>
              </a:ext>
            </a:extLst>
          </p:cNvPr>
          <p:cNvSpPr/>
          <p:nvPr/>
        </p:nvSpPr>
        <p:spPr>
          <a:xfrm>
            <a:off x="2306595" y="2611395"/>
            <a:ext cx="214183" cy="576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157A9-7A32-BE40-A8AD-075C7A1650B9}"/>
              </a:ext>
            </a:extLst>
          </p:cNvPr>
          <p:cNvSpPr/>
          <p:nvPr/>
        </p:nvSpPr>
        <p:spPr>
          <a:xfrm>
            <a:off x="428368" y="2965622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997F8-E9B0-4448-9B8B-35E7E15B28EC}"/>
              </a:ext>
            </a:extLst>
          </p:cNvPr>
          <p:cNvSpPr/>
          <p:nvPr/>
        </p:nvSpPr>
        <p:spPr>
          <a:xfrm>
            <a:off x="428368" y="3371335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A3F86-2AE3-CD4D-B68A-496075056D74}"/>
              </a:ext>
            </a:extLst>
          </p:cNvPr>
          <p:cNvSpPr/>
          <p:nvPr/>
        </p:nvSpPr>
        <p:spPr>
          <a:xfrm>
            <a:off x="428368" y="3173993"/>
            <a:ext cx="774356" cy="137618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A9E424-F13C-4941-BA46-EEC9511B1195}"/>
              </a:ext>
            </a:extLst>
          </p:cNvPr>
          <p:cNvSpPr txBox="1"/>
          <p:nvPr/>
        </p:nvSpPr>
        <p:spPr>
          <a:xfrm>
            <a:off x="548640" y="1367624"/>
            <a:ext cx="7257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ym typeface="Wingdings" pitchFamily="2" charset="2"/>
              </a:rPr>
              <a:t>Multi-stage features-based distillation loss </a:t>
            </a:r>
            <a:r>
              <a:rPr lang="en-US" dirty="0">
                <a:sym typeface="Wingdings" pitchFamily="2" charset="2"/>
              </a:rPr>
              <a:t>(POD)</a:t>
            </a:r>
          </a:p>
          <a:p>
            <a:pPr marL="285750" indent="-285750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F5BC8-4706-A44F-B9A4-E8B5C65BFB8F}"/>
              </a:ext>
            </a:extLst>
          </p:cNvPr>
          <p:cNvSpPr txBox="1"/>
          <p:nvPr/>
        </p:nvSpPr>
        <p:spPr>
          <a:xfrm>
            <a:off x="1443686" y="3011891"/>
            <a:ext cx="62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Latin Modern Roman 10" pitchFamily="2" charset="77"/>
              </a:rPr>
              <a:t>f</a:t>
            </a:r>
            <a:r>
              <a:rPr lang="fr-FR" sz="800" i="1" dirty="0">
                <a:latin typeface="Latin Modern Roman 10" pitchFamily="2" charset="77"/>
              </a:rPr>
              <a:t> </a:t>
            </a:r>
            <a:r>
              <a:rPr lang="fr-FR" i="1" baseline="30000" dirty="0">
                <a:latin typeface="Latin Modern Roman 10" pitchFamily="2" charset="77"/>
              </a:rPr>
              <a:t>t-1</a:t>
            </a:r>
            <a:endParaRPr lang="fr-FR" baseline="30000" dirty="0">
              <a:latin typeface="Latin Modern Roman 10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C6966-7B38-6B49-B876-B080651543D8}"/>
              </a:ext>
            </a:extLst>
          </p:cNvPr>
          <p:cNvCxnSpPr>
            <a:cxnSpLocks/>
          </p:cNvCxnSpPr>
          <p:nvPr/>
        </p:nvCxnSpPr>
        <p:spPr>
          <a:xfrm>
            <a:off x="2889123" y="4564540"/>
            <a:ext cx="940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9885A2-44EB-BF4F-B58F-753C5127F40B}"/>
              </a:ext>
            </a:extLst>
          </p:cNvPr>
          <p:cNvSpPr/>
          <p:nvPr/>
        </p:nvSpPr>
        <p:spPr>
          <a:xfrm>
            <a:off x="4042984" y="4422017"/>
            <a:ext cx="1111866" cy="2984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" pitchFamily="2" charset="0"/>
              </a:rPr>
              <a:t>L2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3740C5-A013-5546-A17A-DDA30C9D1579}"/>
              </a:ext>
            </a:extLst>
          </p:cNvPr>
          <p:cNvCxnSpPr>
            <a:cxnSpLocks/>
          </p:cNvCxnSpPr>
          <p:nvPr/>
        </p:nvCxnSpPr>
        <p:spPr>
          <a:xfrm flipH="1" flipV="1">
            <a:off x="5270547" y="4564540"/>
            <a:ext cx="1142487" cy="3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20E80E-C88B-4349-8A0F-636CFB522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44" y="5158204"/>
            <a:ext cx="1968500" cy="172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7C116E-9FD6-1F4C-B3D4-6724219E9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44" y="3536250"/>
            <a:ext cx="1841500" cy="1574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4E0A81-F179-E341-A9BD-A1EBB01FC761}"/>
              </a:ext>
            </a:extLst>
          </p:cNvPr>
          <p:cNvSpPr txBox="1"/>
          <p:nvPr/>
        </p:nvSpPr>
        <p:spPr>
          <a:xfrm>
            <a:off x="7085976" y="3011891"/>
            <a:ext cx="62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Latin Modern Roman 10" pitchFamily="2" charset="77"/>
              </a:rPr>
              <a:t>f</a:t>
            </a:r>
            <a:r>
              <a:rPr lang="fr-FR" sz="800" i="1" dirty="0">
                <a:latin typeface="Latin Modern Roman 10" pitchFamily="2" charset="77"/>
              </a:rPr>
              <a:t> </a:t>
            </a:r>
            <a:r>
              <a:rPr lang="fr-FR" i="1" baseline="30000" dirty="0">
                <a:latin typeface="Latin Modern Roman 10" pitchFamily="2" charset="77"/>
              </a:rPr>
              <a:t>t-1</a:t>
            </a:r>
            <a:endParaRPr lang="fr-FR" baseline="30000" dirty="0">
              <a:latin typeface="Latin Modern Roman 10" pitchFamily="2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38888B-A29E-B54E-94F7-BB4C7381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034" y="5158204"/>
            <a:ext cx="1968500" cy="172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EB1D47-BA82-CD4B-AAB8-38819274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534" y="3536250"/>
            <a:ext cx="1841500" cy="15748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3D3B6E4-B5A5-3643-AFAD-7B7AD79AE7D6}"/>
              </a:ext>
            </a:extLst>
          </p:cNvPr>
          <p:cNvCxnSpPr>
            <a:cxnSpLocks/>
          </p:cNvCxnSpPr>
          <p:nvPr/>
        </p:nvCxnSpPr>
        <p:spPr>
          <a:xfrm>
            <a:off x="2889123" y="6188561"/>
            <a:ext cx="940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2120C9C-1681-E843-BFA2-ED082584FEF4}"/>
              </a:ext>
            </a:extLst>
          </p:cNvPr>
          <p:cNvSpPr/>
          <p:nvPr/>
        </p:nvSpPr>
        <p:spPr>
          <a:xfrm>
            <a:off x="4042984" y="6046038"/>
            <a:ext cx="1111866" cy="29849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Times" pitchFamily="2" charset="0"/>
              </a:rPr>
              <a:t>L2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AA1B18-F615-7947-894E-83748FC16816}"/>
              </a:ext>
            </a:extLst>
          </p:cNvPr>
          <p:cNvCxnSpPr>
            <a:cxnSpLocks/>
          </p:cNvCxnSpPr>
          <p:nvPr/>
        </p:nvCxnSpPr>
        <p:spPr>
          <a:xfrm flipH="1" flipV="1">
            <a:off x="5270547" y="6188561"/>
            <a:ext cx="1142487" cy="3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16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3" y="1016773"/>
            <a:ext cx="19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POD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CEC7A1-01B2-1B42-93C6-B45984399DB7}"/>
              </a:ext>
            </a:extLst>
          </p:cNvPr>
          <p:cNvSpPr/>
          <p:nvPr/>
        </p:nvSpPr>
        <p:spPr>
          <a:xfrm>
            <a:off x="5486400" y="1386105"/>
            <a:ext cx="3593584" cy="357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2562D-A469-CA4E-BCF4-C0B8847C604B}"/>
              </a:ext>
            </a:extLst>
          </p:cNvPr>
          <p:cNvCxnSpPr/>
          <p:nvPr/>
        </p:nvCxnSpPr>
        <p:spPr>
          <a:xfrm>
            <a:off x="5486400" y="1530938"/>
            <a:ext cx="0" cy="33293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B52D3D-B0BD-F249-BFAE-0E1CCC005D3A}"/>
              </a:ext>
            </a:extLst>
          </p:cNvPr>
          <p:cNvSpPr/>
          <p:nvPr/>
        </p:nvSpPr>
        <p:spPr>
          <a:xfrm>
            <a:off x="4786184" y="1530938"/>
            <a:ext cx="543697" cy="17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B60F0-E718-784A-8429-803A2906EA64}"/>
              </a:ext>
            </a:extLst>
          </p:cNvPr>
          <p:cNvSpPr/>
          <p:nvPr/>
        </p:nvSpPr>
        <p:spPr>
          <a:xfrm>
            <a:off x="2306595" y="2611395"/>
            <a:ext cx="214183" cy="576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157A9-7A32-BE40-A8AD-075C7A1650B9}"/>
              </a:ext>
            </a:extLst>
          </p:cNvPr>
          <p:cNvSpPr/>
          <p:nvPr/>
        </p:nvSpPr>
        <p:spPr>
          <a:xfrm>
            <a:off x="428368" y="2965622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997F8-E9B0-4448-9B8B-35E7E15B28EC}"/>
              </a:ext>
            </a:extLst>
          </p:cNvPr>
          <p:cNvSpPr/>
          <p:nvPr/>
        </p:nvSpPr>
        <p:spPr>
          <a:xfrm>
            <a:off x="428368" y="3371335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A3F86-2AE3-CD4D-B68A-496075056D74}"/>
              </a:ext>
            </a:extLst>
          </p:cNvPr>
          <p:cNvSpPr/>
          <p:nvPr/>
        </p:nvSpPr>
        <p:spPr>
          <a:xfrm>
            <a:off x="428368" y="3173993"/>
            <a:ext cx="774356" cy="137618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3" y="1016773"/>
            <a:ext cx="19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POD</a:t>
            </a:r>
            <a:r>
              <a:rPr lang="en-US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2479F-BFC2-6C4F-9E01-D377F7A2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72" y="4961881"/>
            <a:ext cx="5494638" cy="17586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CEC7A1-01B2-1B42-93C6-B45984399DB7}"/>
              </a:ext>
            </a:extLst>
          </p:cNvPr>
          <p:cNvSpPr/>
          <p:nvPr/>
        </p:nvSpPr>
        <p:spPr>
          <a:xfrm>
            <a:off x="5486400" y="1386105"/>
            <a:ext cx="3593584" cy="357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2562D-A469-CA4E-BCF4-C0B8847C604B}"/>
              </a:ext>
            </a:extLst>
          </p:cNvPr>
          <p:cNvCxnSpPr/>
          <p:nvPr/>
        </p:nvCxnSpPr>
        <p:spPr>
          <a:xfrm>
            <a:off x="5486400" y="1530938"/>
            <a:ext cx="0" cy="33293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B52D3D-B0BD-F249-BFAE-0E1CCC005D3A}"/>
              </a:ext>
            </a:extLst>
          </p:cNvPr>
          <p:cNvSpPr/>
          <p:nvPr/>
        </p:nvSpPr>
        <p:spPr>
          <a:xfrm>
            <a:off x="4786184" y="1530938"/>
            <a:ext cx="543697" cy="17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B60F0-E718-784A-8429-803A2906EA64}"/>
              </a:ext>
            </a:extLst>
          </p:cNvPr>
          <p:cNvSpPr/>
          <p:nvPr/>
        </p:nvSpPr>
        <p:spPr>
          <a:xfrm>
            <a:off x="2306595" y="2611395"/>
            <a:ext cx="214183" cy="576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157A9-7A32-BE40-A8AD-075C7A1650B9}"/>
              </a:ext>
            </a:extLst>
          </p:cNvPr>
          <p:cNvSpPr/>
          <p:nvPr/>
        </p:nvSpPr>
        <p:spPr>
          <a:xfrm>
            <a:off x="428368" y="2965622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997F8-E9B0-4448-9B8B-35E7E15B28EC}"/>
              </a:ext>
            </a:extLst>
          </p:cNvPr>
          <p:cNvSpPr/>
          <p:nvPr/>
        </p:nvSpPr>
        <p:spPr>
          <a:xfrm>
            <a:off x="428368" y="3371335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A3F86-2AE3-CD4D-B68A-496075056D74}"/>
              </a:ext>
            </a:extLst>
          </p:cNvPr>
          <p:cNvSpPr/>
          <p:nvPr/>
        </p:nvSpPr>
        <p:spPr>
          <a:xfrm>
            <a:off x="428368" y="3173993"/>
            <a:ext cx="774356" cy="137618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4878B-92A4-B548-836D-D286FC2B1722}"/>
              </a:ext>
            </a:extLst>
          </p:cNvPr>
          <p:cNvSpPr/>
          <p:nvPr/>
        </p:nvSpPr>
        <p:spPr>
          <a:xfrm>
            <a:off x="2088472" y="6278880"/>
            <a:ext cx="5494638" cy="44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7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3" y="1016773"/>
            <a:ext cx="192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POD</a:t>
            </a:r>
            <a:r>
              <a:rPr lang="en-US" dirty="0"/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2479F-BFC2-6C4F-9E01-D377F7A2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72" y="4961881"/>
            <a:ext cx="5494638" cy="17586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CEC7A1-01B2-1B42-93C6-B45984399DB7}"/>
              </a:ext>
            </a:extLst>
          </p:cNvPr>
          <p:cNvSpPr/>
          <p:nvPr/>
        </p:nvSpPr>
        <p:spPr>
          <a:xfrm>
            <a:off x="5486400" y="1386105"/>
            <a:ext cx="3593584" cy="357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2562D-A469-CA4E-BCF4-C0B8847C604B}"/>
              </a:ext>
            </a:extLst>
          </p:cNvPr>
          <p:cNvCxnSpPr/>
          <p:nvPr/>
        </p:nvCxnSpPr>
        <p:spPr>
          <a:xfrm>
            <a:off x="5486400" y="1530938"/>
            <a:ext cx="0" cy="332938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B52D3D-B0BD-F249-BFAE-0E1CCC005D3A}"/>
              </a:ext>
            </a:extLst>
          </p:cNvPr>
          <p:cNvSpPr/>
          <p:nvPr/>
        </p:nvSpPr>
        <p:spPr>
          <a:xfrm>
            <a:off x="4786184" y="1530938"/>
            <a:ext cx="543697" cy="17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B60F0-E718-784A-8429-803A2906EA64}"/>
              </a:ext>
            </a:extLst>
          </p:cNvPr>
          <p:cNvSpPr/>
          <p:nvPr/>
        </p:nvSpPr>
        <p:spPr>
          <a:xfrm>
            <a:off x="2306595" y="2611395"/>
            <a:ext cx="214183" cy="576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157A9-7A32-BE40-A8AD-075C7A1650B9}"/>
              </a:ext>
            </a:extLst>
          </p:cNvPr>
          <p:cNvSpPr/>
          <p:nvPr/>
        </p:nvSpPr>
        <p:spPr>
          <a:xfrm>
            <a:off x="428368" y="2965622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997F8-E9B0-4448-9B8B-35E7E15B28EC}"/>
              </a:ext>
            </a:extLst>
          </p:cNvPr>
          <p:cNvSpPr/>
          <p:nvPr/>
        </p:nvSpPr>
        <p:spPr>
          <a:xfrm>
            <a:off x="428368" y="3371335"/>
            <a:ext cx="395416" cy="148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A3F86-2AE3-CD4D-B68A-496075056D74}"/>
              </a:ext>
            </a:extLst>
          </p:cNvPr>
          <p:cNvSpPr/>
          <p:nvPr/>
        </p:nvSpPr>
        <p:spPr>
          <a:xfrm>
            <a:off x="428368" y="3173993"/>
            <a:ext cx="774356" cy="137618"/>
          </a:xfrm>
          <a:prstGeom prst="rect">
            <a:avLst/>
          </a:prstGeom>
          <a:solidFill>
            <a:srgbClr val="E6E6E6"/>
          </a:solidFill>
          <a:ln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4878B-92A4-B548-836D-D286FC2B1722}"/>
              </a:ext>
            </a:extLst>
          </p:cNvPr>
          <p:cNvSpPr/>
          <p:nvPr/>
        </p:nvSpPr>
        <p:spPr>
          <a:xfrm>
            <a:off x="2088472" y="6278880"/>
            <a:ext cx="5494638" cy="44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4A08-8F34-5249-A32A-9DD49BBD7C2D}"/>
                  </a:ext>
                </a:extLst>
              </p:cNvPr>
              <p:cNvSpPr txBox="1"/>
              <p:nvPr/>
            </p:nvSpPr>
            <p:spPr>
              <a:xfrm>
                <a:off x="5797899" y="1828800"/>
                <a:ext cx="28990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FF0000"/>
                    </a:solidFill>
                  </a:rPr>
                  <a:t>Segmentation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US" sz="3600" dirty="0">
                    <a:solidFill>
                      <a:srgbClr val="FF0000"/>
                    </a:solidFill>
                  </a:rPr>
                  <a:t>Classification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BB4A08-8F34-5249-A32A-9DD49BBD7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899" y="1828800"/>
                <a:ext cx="2899061" cy="1754326"/>
              </a:xfrm>
              <a:prstGeom prst="rect">
                <a:avLst/>
              </a:prstGeom>
              <a:blipFill>
                <a:blip r:embed="rId6"/>
                <a:stretch>
                  <a:fillRect l="-3930" t="-5755" r="-4367" b="-1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9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6C25B-FBC0-6C4E-8F0E-C1349154FE7A}"/>
              </a:ext>
            </a:extLst>
          </p:cNvPr>
          <p:cNvSpPr txBox="1"/>
          <p:nvPr/>
        </p:nvSpPr>
        <p:spPr>
          <a:xfrm>
            <a:off x="408259" y="1151701"/>
            <a:ext cx="767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 </a:t>
            </a:r>
            <a:r>
              <a:rPr lang="en-GB" b="1" dirty="0"/>
              <a:t>independent and identically distributed</a:t>
            </a:r>
            <a:r>
              <a:rPr lang="en-GB" dirty="0"/>
              <a:t>  (</a:t>
            </a:r>
            <a:r>
              <a:rPr lang="en-GB" dirty="0" err="1"/>
              <a:t>iid</a:t>
            </a:r>
            <a:r>
              <a:rPr lang="en-GB" dirty="0"/>
              <a:t>) assumption</a:t>
            </a:r>
            <a:endParaRPr lang="en-US" dirty="0"/>
          </a:p>
        </p:txBody>
      </p:sp>
      <p:pic>
        <p:nvPicPr>
          <p:cNvPr id="3074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8BA98077-0F38-AE47-80AC-B74BA022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05" y="3956043"/>
            <a:ext cx="1543711" cy="23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3CBB8E91-33DE-3745-8E8E-96CE934E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41" y="2222606"/>
            <a:ext cx="1848365" cy="1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w study: Persian cats at high risk of health issues">
            <a:extLst>
              <a:ext uri="{FF2B5EF4-FFF2-40B4-BE49-F238E27FC236}">
                <a16:creationId xmlns:a16="http://schemas.microsoft.com/office/drawing/2014/main" id="{E009FF01-0D3B-E24A-B6F9-42FF18CC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06" y="4580442"/>
            <a:ext cx="1657533" cy="82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ttweiler Dog Breed Information">
            <a:extLst>
              <a:ext uri="{FF2B5EF4-FFF2-40B4-BE49-F238E27FC236}">
                <a16:creationId xmlns:a16="http://schemas.microsoft.com/office/drawing/2014/main" id="{A4EA4D46-1448-3743-9DFB-FAD49F1E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21" y="2570190"/>
            <a:ext cx="1940118" cy="129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6328F2B1-6F4A-F244-BDBB-E9D95867712F}"/>
              </a:ext>
            </a:extLst>
          </p:cNvPr>
          <p:cNvSpPr/>
          <p:nvPr/>
        </p:nvSpPr>
        <p:spPr>
          <a:xfrm>
            <a:off x="6845641" y="3903430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3E624-F756-3842-91FA-E9B1DB6E2B76}"/>
              </a:ext>
            </a:extLst>
          </p:cNvPr>
          <p:cNvSpPr txBox="1"/>
          <p:nvPr/>
        </p:nvSpPr>
        <p:spPr>
          <a:xfrm>
            <a:off x="8051543" y="3863602"/>
            <a:ext cx="53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7" name="Manual Operation 16">
            <a:extLst>
              <a:ext uri="{FF2B5EF4-FFF2-40B4-BE49-F238E27FC236}">
                <a16:creationId xmlns:a16="http://schemas.microsoft.com/office/drawing/2014/main" id="{BFC37507-9307-7D4D-98E1-F23E2880FC6B}"/>
              </a:ext>
            </a:extLst>
          </p:cNvPr>
          <p:cNvSpPr/>
          <p:nvPr/>
        </p:nvSpPr>
        <p:spPr>
          <a:xfrm rot="16200000">
            <a:off x="304408" y="3773007"/>
            <a:ext cx="868994" cy="74587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i="1" dirty="0">
                <a:latin typeface="Latin Modern Roman 10" pitchFamily="2" charset="77"/>
              </a:rPr>
              <a:t>f</a:t>
            </a:r>
            <a:endParaRPr lang="en-US" sz="1600" baseline="30000" dirty="0">
              <a:latin typeface="Latin Modern Roman 10" pitchFamily="2" charset="77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06B36D3-9775-5441-AC0A-EAF3DB7CC637}"/>
              </a:ext>
            </a:extLst>
          </p:cNvPr>
          <p:cNvSpPr/>
          <p:nvPr/>
        </p:nvSpPr>
        <p:spPr>
          <a:xfrm>
            <a:off x="1443360" y="3903430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5C8BF-7CF2-3A4F-973F-5140833208C3}"/>
              </a:ext>
            </a:extLst>
          </p:cNvPr>
          <p:cNvSpPr txBox="1"/>
          <p:nvPr/>
        </p:nvSpPr>
        <p:spPr>
          <a:xfrm>
            <a:off x="1245013" y="3366502"/>
            <a:ext cx="144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Retrain from scratch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F8D20-9F15-5342-9065-5DCB603AE5D7}"/>
              </a:ext>
            </a:extLst>
          </p:cNvPr>
          <p:cNvSpPr txBox="1"/>
          <p:nvPr/>
        </p:nvSpPr>
        <p:spPr>
          <a:xfrm>
            <a:off x="6601297" y="3228003"/>
            <a:ext cx="18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on a fixed test set</a:t>
            </a:r>
          </a:p>
        </p:txBody>
      </p:sp>
    </p:spTree>
    <p:extLst>
      <p:ext uri="{BB962C8B-B14F-4D97-AF65-F5344CB8AC3E}">
        <p14:creationId xmlns:p14="http://schemas.microsoft.com/office/powerpoint/2010/main" val="102066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2" y="1016773"/>
            <a:ext cx="253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  <a:r>
              <a:rPr lang="en-US" dirty="0"/>
              <a:t> POD!</a:t>
            </a:r>
          </a:p>
        </p:txBody>
      </p:sp>
    </p:spTree>
    <p:extLst>
      <p:ext uri="{BB962C8B-B14F-4D97-AF65-F5344CB8AC3E}">
        <p14:creationId xmlns:p14="http://schemas.microsoft.com/office/powerpoint/2010/main" val="315508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Forgetting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9A2501-2296-EF4B-84E6-24D67667A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66"/>
            <a:ext cx="9144000" cy="4158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657D4C-5A45-534F-AA4E-CF7D348F3B52}"/>
              </a:ext>
            </a:extLst>
          </p:cNvPr>
          <p:cNvSpPr txBox="1"/>
          <p:nvPr/>
        </p:nvSpPr>
        <p:spPr>
          <a:xfrm>
            <a:off x="3873682" y="1016773"/>
            <a:ext cx="270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</a:t>
            </a:r>
            <a:r>
              <a:rPr lang="en-US" dirty="0"/>
              <a:t> POD for the win!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2479F-BFC2-6C4F-9E01-D377F7A2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72" y="4961881"/>
            <a:ext cx="5494638" cy="17586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199A7D-3ECC-2C48-89C3-202E82A9CC60}"/>
              </a:ext>
            </a:extLst>
          </p:cNvPr>
          <p:cNvSpPr/>
          <p:nvPr/>
        </p:nvSpPr>
        <p:spPr>
          <a:xfrm>
            <a:off x="2088472" y="6299200"/>
            <a:ext cx="5494638" cy="32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/>
              <p:nvPr/>
            </p:nvSpPr>
            <p:spPr>
              <a:xfrm>
                <a:off x="667910" y="1566407"/>
                <a:ext cx="665524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Problems: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Forgetting is particularly strong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b="1" u="sng" dirty="0"/>
                  <a:t>Images at task </a:t>
                </a:r>
                <a14:m>
                  <m:oMath xmlns:m="http://schemas.openxmlformats.org/officeDocument/2006/math">
                    <m:r>
                      <a:rPr lang="en-US" b="1" i="1" u="sng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u="sng" dirty="0"/>
                  <a:t> are partially labeled 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0FE4B9-47F2-0243-97CF-8240755FA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0" y="1566407"/>
                <a:ext cx="6655241" cy="1754326"/>
              </a:xfrm>
              <a:prstGeom prst="rect">
                <a:avLst/>
              </a:prstGeom>
              <a:blipFill>
                <a:blip r:embed="rId4"/>
                <a:stretch>
                  <a:fillRect l="-762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17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18127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42771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69E348-0C2E-6446-BC16-EEFEB6600170}"/>
                  </a:ext>
                </a:extLst>
              </p:cNvPr>
              <p:cNvSpPr txBox="1"/>
              <p:nvPr/>
            </p:nvSpPr>
            <p:spPr>
              <a:xfrm>
                <a:off x="933159" y="3309654"/>
                <a:ext cx="26143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Pseudo-labeling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69E348-0C2E-6446-BC16-EEFEB6600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59" y="3309654"/>
                <a:ext cx="2614303" cy="369332"/>
              </a:xfrm>
              <a:prstGeom prst="rect">
                <a:avLst/>
              </a:prstGeom>
              <a:blipFill>
                <a:blip r:embed="rId8"/>
                <a:stretch>
                  <a:fillRect l="-193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F75FCE-BCFB-2441-A727-11292DC400F1}"/>
              </a:ext>
            </a:extLst>
          </p:cNvPr>
          <p:cNvCxnSpPr/>
          <p:nvPr/>
        </p:nvCxnSpPr>
        <p:spPr>
          <a:xfrm>
            <a:off x="2592125" y="3760967"/>
            <a:ext cx="681516" cy="3425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7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178A-A3E6-0240-B695-788305B3E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206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8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79799-690F-8F4B-B20C-DC03F8D33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03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178A-A3E6-0240-B695-788305B3E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06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7F7D-A963-CF4D-9379-AB1E2217BEA1}"/>
              </a:ext>
            </a:extLst>
          </p:cNvPr>
          <p:cNvSpPr txBox="1"/>
          <p:nvPr/>
        </p:nvSpPr>
        <p:spPr>
          <a:xfrm>
            <a:off x="7337247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B5DD0-2EB8-7B4F-A698-D602B08C07D2}"/>
              </a:ext>
            </a:extLst>
          </p:cNvPr>
          <p:cNvSpPr txBox="1"/>
          <p:nvPr/>
        </p:nvSpPr>
        <p:spPr>
          <a:xfrm>
            <a:off x="7152827" y="2240784"/>
            <a:ext cx="7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91D7A"/>
                </a:solidFill>
                <a:latin typeface="Times" pitchFamily="2" charset="0"/>
              </a:rPr>
              <a:t>bottle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79799-690F-8F4B-B20C-DC03F8D33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03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178A-A3E6-0240-B695-788305B3E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06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7F7D-A963-CF4D-9379-AB1E2217BEA1}"/>
              </a:ext>
            </a:extLst>
          </p:cNvPr>
          <p:cNvSpPr txBox="1"/>
          <p:nvPr/>
        </p:nvSpPr>
        <p:spPr>
          <a:xfrm>
            <a:off x="7337247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73E03F-C280-C146-A3CE-560590031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303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DA2CDAD-EB3D-4246-9DF8-8F13A4517E21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049721" y="3935182"/>
            <a:ext cx="373582" cy="2017901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DA1D89F-F86F-124E-86E2-F375FF4A9B38}"/>
              </a:ext>
            </a:extLst>
          </p:cNvPr>
          <p:cNvSpPr/>
          <p:nvPr/>
        </p:nvSpPr>
        <p:spPr>
          <a:xfrm>
            <a:off x="7492236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B5DD0-2EB8-7B4F-A698-D602B08C07D2}"/>
              </a:ext>
            </a:extLst>
          </p:cNvPr>
          <p:cNvSpPr txBox="1"/>
          <p:nvPr/>
        </p:nvSpPr>
        <p:spPr>
          <a:xfrm>
            <a:off x="7152827" y="2240784"/>
            <a:ext cx="7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91D7A"/>
                </a:solidFill>
                <a:latin typeface="Times" pitchFamily="2" charset="0"/>
              </a:rPr>
              <a:t>bottle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6F91B5-3E0D-0741-AA6C-74452869AD4C}"/>
              </a:ext>
            </a:extLst>
          </p:cNvPr>
          <p:cNvSpPr/>
          <p:nvPr/>
        </p:nvSpPr>
        <p:spPr>
          <a:xfrm>
            <a:off x="6146045" y="4963083"/>
            <a:ext cx="180933" cy="180000"/>
          </a:xfrm>
          <a:prstGeom prst="ellipse">
            <a:avLst/>
          </a:prstGeom>
          <a:solidFill>
            <a:srgbClr val="A66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7066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114AB9-BDE8-8548-88EF-CD1BE07A97EF}"/>
              </a:ext>
            </a:extLst>
          </p:cNvPr>
          <p:cNvSpPr/>
          <p:nvPr/>
        </p:nvSpPr>
        <p:spPr>
          <a:xfrm>
            <a:off x="6150504" y="4783083"/>
            <a:ext cx="180933" cy="180000"/>
          </a:xfrm>
          <a:prstGeom prst="ellipse">
            <a:avLst/>
          </a:prstGeom>
          <a:solidFill>
            <a:srgbClr val="B981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79799-690F-8F4B-B20C-DC03F8D33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03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178A-A3E6-0240-B695-788305B3E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065" y="5053083"/>
            <a:ext cx="2397656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1ABF8-64DB-2B41-96F7-2095B2EA3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14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7F7D-A963-CF4D-9379-AB1E2217BEA1}"/>
              </a:ext>
            </a:extLst>
          </p:cNvPr>
          <p:cNvSpPr txBox="1"/>
          <p:nvPr/>
        </p:nvSpPr>
        <p:spPr>
          <a:xfrm>
            <a:off x="7337247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73E03F-C280-C146-A3CE-560590031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303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DA2CDAD-EB3D-4246-9DF8-8F13A4517E21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049721" y="3935182"/>
            <a:ext cx="373582" cy="2017901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DA1D89F-F86F-124E-86E2-F375FF4A9B38}"/>
              </a:ext>
            </a:extLst>
          </p:cNvPr>
          <p:cNvSpPr/>
          <p:nvPr/>
        </p:nvSpPr>
        <p:spPr>
          <a:xfrm>
            <a:off x="7492236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B5DD0-2EB8-7B4F-A698-D602B08C07D2}"/>
              </a:ext>
            </a:extLst>
          </p:cNvPr>
          <p:cNvSpPr txBox="1"/>
          <p:nvPr/>
        </p:nvSpPr>
        <p:spPr>
          <a:xfrm>
            <a:off x="7152827" y="2240784"/>
            <a:ext cx="7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91D7A"/>
                </a:solidFill>
                <a:latin typeface="Times" pitchFamily="2" charset="0"/>
              </a:rPr>
              <a:t>bottle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6F91B5-3E0D-0741-AA6C-74452869AD4C}"/>
              </a:ext>
            </a:extLst>
          </p:cNvPr>
          <p:cNvSpPr/>
          <p:nvPr/>
        </p:nvSpPr>
        <p:spPr>
          <a:xfrm>
            <a:off x="6146045" y="4963083"/>
            <a:ext cx="180933" cy="180000"/>
          </a:xfrm>
          <a:prstGeom prst="ellipse">
            <a:avLst/>
          </a:prstGeom>
          <a:solidFill>
            <a:srgbClr val="A66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7066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114AB9-BDE8-8548-88EF-CD1BE07A97EF}"/>
              </a:ext>
            </a:extLst>
          </p:cNvPr>
          <p:cNvSpPr/>
          <p:nvPr/>
        </p:nvSpPr>
        <p:spPr>
          <a:xfrm>
            <a:off x="6150504" y="4783083"/>
            <a:ext cx="180933" cy="180000"/>
          </a:xfrm>
          <a:prstGeom prst="ellipse">
            <a:avLst/>
          </a:prstGeom>
          <a:solidFill>
            <a:srgbClr val="B981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6C25B-FBC0-6C4E-8F0E-C1349154FE7A}"/>
              </a:ext>
            </a:extLst>
          </p:cNvPr>
          <p:cNvSpPr txBox="1"/>
          <p:nvPr/>
        </p:nvSpPr>
        <p:spPr>
          <a:xfrm>
            <a:off x="408259" y="1151701"/>
            <a:ext cx="8303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Retraining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always</a:t>
            </a:r>
            <a:r>
              <a:rPr lang="fr-FR" dirty="0"/>
              <a:t> possible:</a:t>
            </a:r>
          </a:p>
          <a:p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Slow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companies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with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ever-growing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datasets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err="1"/>
              <a:t>Privacy</a:t>
            </a:r>
            <a:r>
              <a:rPr lang="fr-FR" b="1" dirty="0"/>
              <a:t> </a:t>
            </a:r>
            <a:r>
              <a:rPr lang="fr-FR" dirty="0">
                <a:sym typeface="Wingdings" pitchFamily="2" charset="2"/>
              </a:rPr>
              <a:t> data </a:t>
            </a:r>
            <a:r>
              <a:rPr lang="fr-FR" dirty="0" err="1">
                <a:sym typeface="Wingdings" pitchFamily="2" charset="2"/>
              </a:rPr>
              <a:t>is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only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available</a:t>
            </a:r>
            <a:r>
              <a:rPr lang="fr-FR" dirty="0">
                <a:sym typeface="Wingdings" pitchFamily="2" charset="2"/>
              </a:rPr>
              <a:t> for a short time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/>
              <a:t>Memory limitation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>
                <a:sym typeface="Wingdings" pitchFamily="2" charset="2"/>
              </a:rPr>
              <a:t>poor</a:t>
            </a:r>
            <a:r>
              <a:rPr lang="fr-FR" dirty="0">
                <a:sym typeface="Wingdings" pitchFamily="2" charset="2"/>
              </a:rPr>
              <a:t> robot in the </a:t>
            </a:r>
            <a:r>
              <a:rPr lang="fr-FR" dirty="0" err="1">
                <a:sym typeface="Wingdings" pitchFamily="2" charset="2"/>
              </a:rPr>
              <a:t>wild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doesn’t</a:t>
            </a:r>
            <a:r>
              <a:rPr lang="fr-FR" dirty="0">
                <a:sym typeface="Wingdings" pitchFamily="2" charset="2"/>
              </a:rPr>
              <a:t> have </a:t>
            </a:r>
            <a:r>
              <a:rPr lang="fr-FR" dirty="0" err="1">
                <a:sym typeface="Wingdings" pitchFamily="2" charset="2"/>
              </a:rPr>
              <a:t>peta</a:t>
            </a:r>
            <a:r>
              <a:rPr lang="fr-FR" dirty="0">
                <a:sym typeface="Wingdings" pitchFamily="2" charset="2"/>
              </a:rPr>
              <a:t> of </a:t>
            </a:r>
            <a:r>
              <a:rPr lang="fr-FR" dirty="0" err="1">
                <a:sym typeface="Wingdings" pitchFamily="2" charset="2"/>
              </a:rPr>
              <a:t>disk</a:t>
            </a:r>
            <a:r>
              <a:rPr lang="fr-FR" dirty="0">
                <a:sym typeface="Wingdings" pitchFamily="2" charset="2"/>
              </a:rPr>
              <a:t> </a:t>
            </a:r>
            <a:r>
              <a:rPr lang="fr-FR" dirty="0" err="1">
                <a:sym typeface="Wingdings" pitchFamily="2" charset="2"/>
              </a:rPr>
              <a:t>storage</a:t>
            </a:r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918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5A9E1-E5BD-FA4C-93EF-71ADC0078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10" y="1169243"/>
            <a:ext cx="2397657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0BBD3-396E-B044-82E4-99FD57463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507" y="1169243"/>
            <a:ext cx="2397656" cy="1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79799-690F-8F4B-B20C-DC03F8D33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303" y="1169243"/>
            <a:ext cx="2397656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82FE7-CBAC-7C40-9F49-92A019D0B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85" y="5053083"/>
            <a:ext cx="2397656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A1178A-A3E6-0240-B695-788305B3E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065" y="5053083"/>
            <a:ext cx="2397656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E1ABF8-64DB-2B41-96F7-2095B2EA3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145" y="5053083"/>
            <a:ext cx="2397656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C55D8-4E8D-A24C-A9FE-ECD5F9675F93}"/>
              </a:ext>
            </a:extLst>
          </p:cNvPr>
          <p:cNvSpPr txBox="1"/>
          <p:nvPr/>
        </p:nvSpPr>
        <p:spPr>
          <a:xfrm>
            <a:off x="1570128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6B32E-4E16-534B-87FD-EC9E70EB2C70}"/>
              </a:ext>
            </a:extLst>
          </p:cNvPr>
          <p:cNvSpPr txBox="1"/>
          <p:nvPr/>
        </p:nvSpPr>
        <p:spPr>
          <a:xfrm>
            <a:off x="4436114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67F7D-A963-CF4D-9379-AB1E2217BEA1}"/>
              </a:ext>
            </a:extLst>
          </p:cNvPr>
          <p:cNvSpPr txBox="1"/>
          <p:nvPr/>
        </p:nvSpPr>
        <p:spPr>
          <a:xfrm>
            <a:off x="7337247" y="886668"/>
            <a:ext cx="82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Step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330CD-DBA6-BC47-9191-CFB78DD1785A}"/>
              </a:ext>
            </a:extLst>
          </p:cNvPr>
          <p:cNvSpPr txBox="1"/>
          <p:nvPr/>
        </p:nvSpPr>
        <p:spPr>
          <a:xfrm rot="16200000">
            <a:off x="-71676" y="1915354"/>
            <a:ext cx="1263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CF5F8-E4D4-C946-89FA-1D9DA69033AC}"/>
              </a:ext>
            </a:extLst>
          </p:cNvPr>
          <p:cNvSpPr txBox="1"/>
          <p:nvPr/>
        </p:nvSpPr>
        <p:spPr>
          <a:xfrm rot="16200000">
            <a:off x="-303571" y="3638922"/>
            <a:ext cx="1727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" pitchFamily="2" charset="0"/>
              </a:rPr>
              <a:t>GT + Pseudo-labels</a:t>
            </a:r>
            <a:br>
              <a:rPr lang="en-US" sz="1400" dirty="0">
                <a:latin typeface="Times" pitchFamily="2" charset="0"/>
              </a:rPr>
            </a:br>
            <a:r>
              <a:rPr lang="en-US" sz="1400" dirty="0">
                <a:latin typeface="Times" pitchFamily="2" charset="0"/>
              </a:rPr>
              <a:t>= 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2264FA-8417-4D46-BCA0-DFB443D4F7E5}"/>
              </a:ext>
            </a:extLst>
          </p:cNvPr>
          <p:cNvSpPr txBox="1"/>
          <p:nvPr/>
        </p:nvSpPr>
        <p:spPr>
          <a:xfrm rot="16200000">
            <a:off x="-253124" y="5799194"/>
            <a:ext cx="162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Current Predictions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50770D-1709-BB40-8829-216C41502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5507" y="3035182"/>
            <a:ext cx="2397656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73E03F-C280-C146-A3CE-5605900316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303" y="3035182"/>
            <a:ext cx="2397656" cy="1800000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A0161E04-CC13-A742-8DF5-CA3D86BA25A6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 flipV="1">
            <a:off x="3273641" y="3935182"/>
            <a:ext cx="361866" cy="2017901"/>
          </a:xfrm>
          <a:prstGeom prst="bent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DA2CDAD-EB3D-4246-9DF8-8F13A4517E21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6049721" y="3935182"/>
            <a:ext cx="373582" cy="2017901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>
            <a:extLst>
              <a:ext uri="{FF2B5EF4-FFF2-40B4-BE49-F238E27FC236}">
                <a16:creationId xmlns:a16="http://schemas.microsoft.com/office/drawing/2014/main" id="{5FBA5D26-6852-9E49-86D8-29EE5709C1CC}"/>
              </a:ext>
            </a:extLst>
          </p:cNvPr>
          <p:cNvSpPr/>
          <p:nvPr/>
        </p:nvSpPr>
        <p:spPr>
          <a:xfrm>
            <a:off x="4704440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7DA1D89F-F86F-124E-86E2-F375FF4A9B38}"/>
              </a:ext>
            </a:extLst>
          </p:cNvPr>
          <p:cNvSpPr/>
          <p:nvPr/>
        </p:nvSpPr>
        <p:spPr>
          <a:xfrm>
            <a:off x="7492236" y="2828017"/>
            <a:ext cx="259790" cy="338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F60BDE-FA46-2B4D-BF12-A32B1E621623}"/>
              </a:ext>
            </a:extLst>
          </p:cNvPr>
          <p:cNvSpPr txBox="1"/>
          <p:nvPr/>
        </p:nvSpPr>
        <p:spPr>
          <a:xfrm>
            <a:off x="2219329" y="1225814"/>
            <a:ext cx="86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6862"/>
                </a:solidFill>
                <a:latin typeface="Times" pitchFamily="2" charset="0"/>
              </a:rPr>
              <a:t>person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8CD2D3-251C-8B4E-96B6-1A57E3D5B11C}"/>
              </a:ext>
            </a:extLst>
          </p:cNvPr>
          <p:cNvSpPr txBox="1"/>
          <p:nvPr/>
        </p:nvSpPr>
        <p:spPr>
          <a:xfrm>
            <a:off x="3701989" y="2291566"/>
            <a:ext cx="6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F670D"/>
                </a:solidFill>
                <a:latin typeface="Times" pitchFamily="2" charset="0"/>
              </a:rPr>
              <a:t>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B5DD0-2EB8-7B4F-A698-D602B08C07D2}"/>
              </a:ext>
            </a:extLst>
          </p:cNvPr>
          <p:cNvSpPr txBox="1"/>
          <p:nvPr/>
        </p:nvSpPr>
        <p:spPr>
          <a:xfrm>
            <a:off x="7152827" y="2240784"/>
            <a:ext cx="75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91D7A"/>
                </a:solidFill>
                <a:latin typeface="Times" pitchFamily="2" charset="0"/>
              </a:rPr>
              <a:t>bottle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F57BDC-46B6-CD49-B644-6BD8AAB64CD5}"/>
              </a:ext>
            </a:extLst>
          </p:cNvPr>
          <p:cNvSpPr/>
          <p:nvPr/>
        </p:nvSpPr>
        <p:spPr>
          <a:xfrm>
            <a:off x="3366529" y="4847134"/>
            <a:ext cx="180933" cy="180000"/>
          </a:xfrm>
          <a:prstGeom prst="ellipse">
            <a:avLst/>
          </a:prstGeom>
          <a:solidFill>
            <a:srgbClr val="B37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6F91B5-3E0D-0741-AA6C-74452869AD4C}"/>
              </a:ext>
            </a:extLst>
          </p:cNvPr>
          <p:cNvSpPr/>
          <p:nvPr/>
        </p:nvSpPr>
        <p:spPr>
          <a:xfrm>
            <a:off x="6146045" y="4963083"/>
            <a:ext cx="180933" cy="180000"/>
          </a:xfrm>
          <a:prstGeom prst="ellipse">
            <a:avLst/>
          </a:prstGeom>
          <a:solidFill>
            <a:srgbClr val="A668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37066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114AB9-BDE8-8548-88EF-CD1BE07A97EF}"/>
              </a:ext>
            </a:extLst>
          </p:cNvPr>
          <p:cNvSpPr/>
          <p:nvPr/>
        </p:nvSpPr>
        <p:spPr>
          <a:xfrm>
            <a:off x="6150504" y="4783083"/>
            <a:ext cx="180933" cy="180000"/>
          </a:xfrm>
          <a:prstGeom prst="ellipse">
            <a:avLst/>
          </a:prstGeom>
          <a:solidFill>
            <a:srgbClr val="B981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1328F1F-2ECF-7A44-9F70-45CF0C2C79D3}"/>
              </a:ext>
            </a:extLst>
          </p:cNvPr>
          <p:cNvSpPr/>
          <p:nvPr/>
        </p:nvSpPr>
        <p:spPr>
          <a:xfrm>
            <a:off x="7432396" y="4500879"/>
            <a:ext cx="373582" cy="4002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B13827-F861-D74A-960C-6C9C48BA3CA1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2773680" y="3935182"/>
            <a:ext cx="4658716" cy="765818"/>
          </a:xfrm>
          <a:prstGeom prst="line">
            <a:avLst/>
          </a:prstGeom>
          <a:ln w="381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A69CA8-CABE-2946-8F44-FB6F9D492A1C}"/>
              </a:ext>
            </a:extLst>
          </p:cNvPr>
          <p:cNvSpPr txBox="1"/>
          <p:nvPr/>
        </p:nvSpPr>
        <p:spPr>
          <a:xfrm>
            <a:off x="1750824" y="3429000"/>
            <a:ext cx="1615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Uncertain pixels are discarded</a:t>
            </a:r>
          </a:p>
        </p:txBody>
      </p:sp>
    </p:spTree>
    <p:extLst>
      <p:ext uri="{BB962C8B-B14F-4D97-AF65-F5344CB8AC3E}">
        <p14:creationId xmlns:p14="http://schemas.microsoft.com/office/powerpoint/2010/main" val="5903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Problem 1: Background shift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61EAA2-7DDB-8F47-A3D5-CB9F9AD3EA80}"/>
              </a:ext>
            </a:extLst>
          </p:cNvPr>
          <p:cNvSpPr/>
          <p:nvPr/>
        </p:nvSpPr>
        <p:spPr>
          <a:xfrm>
            <a:off x="6553200" y="2236960"/>
            <a:ext cx="2590800" cy="25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03FA6-FB97-0C4D-A64D-D04FB8F0DD9C}"/>
              </a:ext>
            </a:extLst>
          </p:cNvPr>
          <p:cNvSpPr txBox="1"/>
          <p:nvPr/>
        </p:nvSpPr>
        <p:spPr>
          <a:xfrm>
            <a:off x="1290195" y="1448745"/>
            <a:ext cx="67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UNCE (</a:t>
            </a:r>
            <a:r>
              <a:rPr lang="en-US" sz="1200" dirty="0"/>
              <a:t>CVPR 2020</a:t>
            </a:r>
            <a:r>
              <a:rPr lang="en-US" dirty="0"/>
              <a:t>) merges predictions of old classes with 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EC731-16CC-D74E-9050-6866E5604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0"/>
          <a:stretch/>
        </p:blipFill>
        <p:spPr>
          <a:xfrm>
            <a:off x="1618233" y="2413124"/>
            <a:ext cx="5767700" cy="241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Different pseudo-labeling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61EAA2-7DDB-8F47-A3D5-CB9F9AD3EA80}"/>
              </a:ext>
            </a:extLst>
          </p:cNvPr>
          <p:cNvSpPr/>
          <p:nvPr/>
        </p:nvSpPr>
        <p:spPr>
          <a:xfrm>
            <a:off x="6553200" y="2236960"/>
            <a:ext cx="2590800" cy="25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2E869-66D2-DD4A-B3D2-1CA765DE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70" y="1049665"/>
            <a:ext cx="6470307" cy="232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D081A-3B6E-A849-92C7-636C2CB73888}"/>
              </a:ext>
            </a:extLst>
          </p:cNvPr>
          <p:cNvSpPr txBox="1"/>
          <p:nvPr/>
        </p:nvSpPr>
        <p:spPr>
          <a:xfrm>
            <a:off x="632541" y="3679395"/>
            <a:ext cx="8209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Pseudo-</a:t>
            </a:r>
            <a:r>
              <a:rPr lang="en-US" sz="3200" dirty="0" err="1"/>
              <a:t>labelize</a:t>
            </a:r>
            <a:r>
              <a:rPr lang="en-US" sz="3200" dirty="0"/>
              <a:t> all pixels that are ”</a:t>
            </a:r>
            <a:r>
              <a:rPr lang="en-US" sz="3200" b="1" dirty="0"/>
              <a:t>background</a:t>
            </a:r>
            <a:r>
              <a:rPr lang="en-US" sz="3200" dirty="0"/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EF6FE1-BC5F-B340-8790-F76A233A4770}"/>
              </a:ext>
            </a:extLst>
          </p:cNvPr>
          <p:cNvSpPr/>
          <p:nvPr/>
        </p:nvSpPr>
        <p:spPr>
          <a:xfrm>
            <a:off x="1345295" y="2069431"/>
            <a:ext cx="6316414" cy="1336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2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Different pseudo-labeling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61EAA2-7DDB-8F47-A3D5-CB9F9AD3EA80}"/>
              </a:ext>
            </a:extLst>
          </p:cNvPr>
          <p:cNvSpPr/>
          <p:nvPr/>
        </p:nvSpPr>
        <p:spPr>
          <a:xfrm>
            <a:off x="6553200" y="2236960"/>
            <a:ext cx="2590800" cy="25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2E869-66D2-DD4A-B3D2-1CA765DE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70" y="1049665"/>
            <a:ext cx="6470307" cy="232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D081A-3B6E-A849-92C7-636C2CB73888}"/>
              </a:ext>
            </a:extLst>
          </p:cNvPr>
          <p:cNvSpPr txBox="1"/>
          <p:nvPr/>
        </p:nvSpPr>
        <p:spPr>
          <a:xfrm>
            <a:off x="632541" y="3679395"/>
            <a:ext cx="8209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Pseudo-</a:t>
            </a:r>
            <a:r>
              <a:rPr lang="en-US" sz="3200" dirty="0" err="1"/>
              <a:t>labelize</a:t>
            </a:r>
            <a:r>
              <a:rPr lang="en-US" sz="3200" dirty="0"/>
              <a:t> all pixels that are ”</a:t>
            </a:r>
            <a:r>
              <a:rPr lang="en-US" sz="3200" b="1" dirty="0"/>
              <a:t>background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r>
              <a:rPr lang="en-US" sz="3200" dirty="0"/>
              <a:t>And </a:t>
            </a:r>
            <a:r>
              <a:rPr lang="en-US" sz="3200" b="1" dirty="0"/>
              <a:t>confident</a:t>
            </a:r>
            <a:r>
              <a:rPr lang="en-US" sz="3200" dirty="0"/>
              <a:t>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EF6FE1-BC5F-B340-8790-F76A233A4770}"/>
              </a:ext>
            </a:extLst>
          </p:cNvPr>
          <p:cNvSpPr/>
          <p:nvPr/>
        </p:nvSpPr>
        <p:spPr>
          <a:xfrm>
            <a:off x="1345295" y="2807838"/>
            <a:ext cx="6316414" cy="59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Different pseudo-labeling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61EAA2-7DDB-8F47-A3D5-CB9F9AD3EA80}"/>
              </a:ext>
            </a:extLst>
          </p:cNvPr>
          <p:cNvSpPr/>
          <p:nvPr/>
        </p:nvSpPr>
        <p:spPr>
          <a:xfrm>
            <a:off x="6553200" y="2236960"/>
            <a:ext cx="2590800" cy="25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2E869-66D2-DD4A-B3D2-1CA765DE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70" y="1049665"/>
            <a:ext cx="6470307" cy="232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D081A-3B6E-A849-92C7-636C2CB73888}"/>
              </a:ext>
            </a:extLst>
          </p:cNvPr>
          <p:cNvSpPr txBox="1"/>
          <p:nvPr/>
        </p:nvSpPr>
        <p:spPr>
          <a:xfrm>
            <a:off x="632541" y="3679395"/>
            <a:ext cx="8209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Pseudo-</a:t>
            </a:r>
            <a:r>
              <a:rPr lang="en-US" sz="3200" dirty="0" err="1"/>
              <a:t>labelize</a:t>
            </a:r>
            <a:r>
              <a:rPr lang="en-US" sz="3200" dirty="0"/>
              <a:t> all pixels that are ”</a:t>
            </a:r>
            <a:r>
              <a:rPr lang="en-US" sz="3200" b="1" dirty="0"/>
              <a:t>background</a:t>
            </a:r>
            <a:r>
              <a:rPr lang="en-US" sz="3200" dirty="0"/>
              <a:t>”</a:t>
            </a:r>
          </a:p>
          <a:p>
            <a:endParaRPr lang="en-US" sz="3200" dirty="0"/>
          </a:p>
          <a:p>
            <a:r>
              <a:rPr lang="en-US" sz="3200" dirty="0"/>
              <a:t>And </a:t>
            </a:r>
            <a:r>
              <a:rPr lang="en-US" sz="3200" b="1" dirty="0"/>
              <a:t>entropy</a:t>
            </a:r>
            <a:r>
              <a:rPr lang="en-US" sz="3200" dirty="0"/>
              <a:t> low enough</a:t>
            </a:r>
          </a:p>
          <a:p>
            <a:endParaRPr lang="en-US" sz="3200" dirty="0"/>
          </a:p>
          <a:p>
            <a:r>
              <a:rPr lang="en-US" sz="3200" dirty="0"/>
              <a:t>And </a:t>
            </a:r>
            <a:r>
              <a:rPr lang="en-US" sz="3200" b="1" dirty="0"/>
              <a:t>adaptive sample weight</a:t>
            </a:r>
          </a:p>
        </p:txBody>
      </p:sp>
    </p:spTree>
    <p:extLst>
      <p:ext uri="{BB962C8B-B14F-4D97-AF65-F5344CB8AC3E}">
        <p14:creationId xmlns:p14="http://schemas.microsoft.com/office/powerpoint/2010/main" val="252531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871E72-C29D-5345-B281-5027163A6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6960"/>
            <a:ext cx="9144000" cy="23840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D61EAA2-7DDB-8F47-A3D5-CB9F9AD3EA80}"/>
              </a:ext>
            </a:extLst>
          </p:cNvPr>
          <p:cNvSpPr/>
          <p:nvPr/>
        </p:nvSpPr>
        <p:spPr>
          <a:xfrm>
            <a:off x="6553200" y="2236960"/>
            <a:ext cx="2590800" cy="254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2E4C8-401A-044D-8626-BC57EB0CDFC9}"/>
              </a:ext>
            </a:extLst>
          </p:cNvPr>
          <p:cNvSpPr txBox="1"/>
          <p:nvPr/>
        </p:nvSpPr>
        <p:spPr>
          <a:xfrm>
            <a:off x="2808715" y="1422923"/>
            <a:ext cx="35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Pascal-VOC (20 classes) experiments</a:t>
            </a:r>
          </a:p>
        </p:txBody>
      </p:sp>
    </p:spTree>
    <p:extLst>
      <p:ext uri="{BB962C8B-B14F-4D97-AF65-F5344CB8AC3E}">
        <p14:creationId xmlns:p14="http://schemas.microsoft.com/office/powerpoint/2010/main" val="104338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871E72-C29D-5345-B281-5027163A6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6960"/>
            <a:ext cx="9144000" cy="2384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FCCC66-96E4-BD4C-A7D9-7EFD50C95962}"/>
              </a:ext>
            </a:extLst>
          </p:cNvPr>
          <p:cNvSpPr/>
          <p:nvPr/>
        </p:nvSpPr>
        <p:spPr>
          <a:xfrm>
            <a:off x="6573520" y="2236960"/>
            <a:ext cx="2570480" cy="2384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DBB96-5792-2B40-B565-28786B339735}"/>
              </a:ext>
            </a:extLst>
          </p:cNvPr>
          <p:cNvSpPr txBox="1"/>
          <p:nvPr/>
        </p:nvSpPr>
        <p:spPr>
          <a:xfrm>
            <a:off x="2808715" y="1422923"/>
            <a:ext cx="35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Pascal-VOC (20 classes) experiments</a:t>
            </a:r>
          </a:p>
        </p:txBody>
      </p:sp>
    </p:spTree>
    <p:extLst>
      <p:ext uri="{BB962C8B-B14F-4D97-AF65-F5344CB8AC3E}">
        <p14:creationId xmlns:p14="http://schemas.microsoft.com/office/powerpoint/2010/main" val="18923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839DF8-06E2-6943-B93D-D4B95CD7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599" y="4890871"/>
            <a:ext cx="3732850" cy="159016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871E72-C29D-5345-B281-5027163A6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36960"/>
            <a:ext cx="9144000" cy="2384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FCCC66-96E4-BD4C-A7D9-7EFD50C95962}"/>
              </a:ext>
            </a:extLst>
          </p:cNvPr>
          <p:cNvSpPr/>
          <p:nvPr/>
        </p:nvSpPr>
        <p:spPr>
          <a:xfrm>
            <a:off x="2949598" y="4937125"/>
            <a:ext cx="3662957" cy="1463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DBB96-5792-2B40-B565-28786B339735}"/>
              </a:ext>
            </a:extLst>
          </p:cNvPr>
          <p:cNvSpPr txBox="1"/>
          <p:nvPr/>
        </p:nvSpPr>
        <p:spPr>
          <a:xfrm>
            <a:off x="2808715" y="1422923"/>
            <a:ext cx="35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Pascal-VOC (20 classes) experiments</a:t>
            </a:r>
          </a:p>
        </p:txBody>
      </p:sp>
    </p:spTree>
    <p:extLst>
      <p:ext uri="{BB962C8B-B14F-4D97-AF65-F5344CB8AC3E}">
        <p14:creationId xmlns:p14="http://schemas.microsoft.com/office/powerpoint/2010/main" val="44154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9EB175-A303-1041-851B-7817B0207A18}"/>
              </a:ext>
            </a:extLst>
          </p:cNvPr>
          <p:cNvSpPr/>
          <p:nvPr/>
        </p:nvSpPr>
        <p:spPr>
          <a:xfrm>
            <a:off x="1740568" y="1240674"/>
            <a:ext cx="5855369" cy="524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D41FA-C053-D94D-B860-A8F3F4886B80}"/>
              </a:ext>
            </a:extLst>
          </p:cNvPr>
          <p:cNvSpPr txBox="1"/>
          <p:nvPr/>
        </p:nvSpPr>
        <p:spPr>
          <a:xfrm>
            <a:off x="2655276" y="1951892"/>
            <a:ext cx="346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learn 15 classes</a:t>
            </a:r>
          </a:p>
        </p:txBody>
      </p:sp>
    </p:spTree>
    <p:extLst>
      <p:ext uri="{BB962C8B-B14F-4D97-AF65-F5344CB8AC3E}">
        <p14:creationId xmlns:p14="http://schemas.microsoft.com/office/powerpoint/2010/main" val="25004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9EB175-A303-1041-851B-7817B0207A18}"/>
              </a:ext>
            </a:extLst>
          </p:cNvPr>
          <p:cNvSpPr/>
          <p:nvPr/>
        </p:nvSpPr>
        <p:spPr>
          <a:xfrm>
            <a:off x="2887579" y="1240674"/>
            <a:ext cx="4708358" cy="524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97638-8BF4-534D-934A-D3ED661BEB5A}"/>
              </a:ext>
            </a:extLst>
          </p:cNvPr>
          <p:cNvSpPr txBox="1"/>
          <p:nvPr/>
        </p:nvSpPr>
        <p:spPr>
          <a:xfrm>
            <a:off x="3622431" y="1907931"/>
            <a:ext cx="319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 the “plant” class</a:t>
            </a:r>
          </a:p>
        </p:txBody>
      </p:sp>
    </p:spTree>
    <p:extLst>
      <p:ext uri="{BB962C8B-B14F-4D97-AF65-F5344CB8AC3E}">
        <p14:creationId xmlns:p14="http://schemas.microsoft.com/office/powerpoint/2010/main" val="84695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F6C25B-FBC0-6C4E-8F0E-C1349154FE7A}"/>
              </a:ext>
            </a:extLst>
          </p:cNvPr>
          <p:cNvSpPr txBox="1"/>
          <p:nvPr/>
        </p:nvSpPr>
        <p:spPr>
          <a:xfrm>
            <a:off x="408259" y="1151701"/>
            <a:ext cx="767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world data is </a:t>
            </a:r>
            <a:r>
              <a:rPr lang="en-US" dirty="0">
                <a:solidFill>
                  <a:srgbClr val="FF0000"/>
                </a:solidFill>
              </a:rPr>
              <a:t>rarely</a:t>
            </a:r>
            <a:r>
              <a:rPr lang="en-US" dirty="0"/>
              <a:t> </a:t>
            </a:r>
            <a:r>
              <a:rPr lang="en-GB" b="1" dirty="0"/>
              <a:t>independent and identically distributed</a:t>
            </a:r>
            <a:r>
              <a:rPr lang="en-GB" dirty="0"/>
              <a:t> (</a:t>
            </a:r>
            <a:r>
              <a:rPr lang="en-GB" dirty="0" err="1"/>
              <a:t>i.i.d</a:t>
            </a:r>
            <a:r>
              <a:rPr lang="en-GB" dirty="0"/>
              <a:t>.)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0D787-4CDE-5E47-958D-5688806E73A0}"/>
              </a:ext>
            </a:extLst>
          </p:cNvPr>
          <p:cNvSpPr txBox="1"/>
          <p:nvPr/>
        </p:nvSpPr>
        <p:spPr>
          <a:xfrm>
            <a:off x="548639" y="2258170"/>
            <a:ext cx="314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classes </a:t>
            </a:r>
            <a:r>
              <a:rPr lang="en-US" sz="1200" dirty="0"/>
              <a:t>[1]</a:t>
            </a:r>
            <a:r>
              <a:rPr lang="en-US" dirty="0"/>
              <a:t> may appear:</a:t>
            </a:r>
          </a:p>
        </p:txBody>
      </p:sp>
      <p:pic>
        <p:nvPicPr>
          <p:cNvPr id="3074" name="Picture 2" descr="German shepherd dog sitting isolated on white background #germanshepherd | German  shepherd dogs, German shepherd, Dogs">
            <a:extLst>
              <a:ext uri="{FF2B5EF4-FFF2-40B4-BE49-F238E27FC236}">
                <a16:creationId xmlns:a16="http://schemas.microsoft.com/office/drawing/2014/main" id="{8BA98077-0F38-AE47-80AC-B74BA022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04" y="2689944"/>
            <a:ext cx="1543711" cy="231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gnature Siamese Persian Cat Personality Traits - Arizona Pet Vet">
            <a:extLst>
              <a:ext uri="{FF2B5EF4-FFF2-40B4-BE49-F238E27FC236}">
                <a16:creationId xmlns:a16="http://schemas.microsoft.com/office/drawing/2014/main" id="{3CBB8E91-33DE-3745-8E8E-96CE934E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72" y="3161362"/>
            <a:ext cx="1848365" cy="1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ADAE6026-5103-2147-B329-CD095A39C8A3}"/>
              </a:ext>
            </a:extLst>
          </p:cNvPr>
          <p:cNvSpPr/>
          <p:nvPr/>
        </p:nvSpPr>
        <p:spPr>
          <a:xfrm>
            <a:off x="3101007" y="3809077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328F2B1-6F4A-F244-BDBB-E9D95867712F}"/>
              </a:ext>
            </a:extLst>
          </p:cNvPr>
          <p:cNvSpPr/>
          <p:nvPr/>
        </p:nvSpPr>
        <p:spPr>
          <a:xfrm>
            <a:off x="7683128" y="3828167"/>
            <a:ext cx="993913" cy="485029"/>
          </a:xfrm>
          <a:prstGeom prst="rightArrow">
            <a:avLst/>
          </a:prstGeom>
          <a:solidFill>
            <a:srgbClr val="20254A"/>
          </a:solidFill>
          <a:ln>
            <a:solidFill>
              <a:srgbClr val="2025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3E624-F756-3842-91FA-E9B1DB6E2B76}"/>
              </a:ext>
            </a:extLst>
          </p:cNvPr>
          <p:cNvSpPr txBox="1"/>
          <p:nvPr/>
        </p:nvSpPr>
        <p:spPr>
          <a:xfrm>
            <a:off x="8794572" y="3849835"/>
            <a:ext cx="53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098" name="Picture 2" descr="Jobe Boat Bimini Stainless Sunbrella, Xtremeinn">
            <a:extLst>
              <a:ext uri="{FF2B5EF4-FFF2-40B4-BE49-F238E27FC236}">
                <a16:creationId xmlns:a16="http://schemas.microsoft.com/office/drawing/2014/main" id="{8DA08802-9E0A-0948-9033-99CDD2BFB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0" y="3110318"/>
            <a:ext cx="1848365" cy="184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hoto de Airplane isolated on white - ID:86680865 - image libre de droit -  Stocklib">
            <a:extLst>
              <a:ext uri="{FF2B5EF4-FFF2-40B4-BE49-F238E27FC236}">
                <a16:creationId xmlns:a16="http://schemas.microsoft.com/office/drawing/2014/main" id="{EFDD5093-50FD-0044-AEC7-38945EEB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451" y="3514647"/>
            <a:ext cx="1668228" cy="10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AB737C-BD4A-F44A-9BFC-D541402AF8DF}"/>
              </a:ext>
            </a:extLst>
          </p:cNvPr>
          <p:cNvSpPr txBox="1"/>
          <p:nvPr/>
        </p:nvSpPr>
        <p:spPr>
          <a:xfrm>
            <a:off x="133349" y="6464031"/>
            <a:ext cx="8594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[1]: </a:t>
            </a:r>
            <a:r>
              <a:rPr lang="en-US" sz="1100" dirty="0" err="1"/>
              <a:t>Lomonaco</a:t>
            </a:r>
            <a:r>
              <a:rPr lang="en-US" sz="1100" dirty="0"/>
              <a:t> and </a:t>
            </a:r>
            <a:r>
              <a:rPr lang="en-US" sz="1100" dirty="0" err="1"/>
              <a:t>Maltoni</a:t>
            </a:r>
            <a:r>
              <a:rPr lang="en-US" sz="1100" dirty="0"/>
              <a:t>, </a:t>
            </a:r>
            <a:r>
              <a:rPr lang="en-GB" sz="1100" dirty="0"/>
              <a:t>CORe50: a New Dataset and Benchmark for Continuous Object Recognition, 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9EB175-A303-1041-851B-7817B0207A18}"/>
              </a:ext>
            </a:extLst>
          </p:cNvPr>
          <p:cNvSpPr/>
          <p:nvPr/>
        </p:nvSpPr>
        <p:spPr>
          <a:xfrm>
            <a:off x="4098757" y="1240674"/>
            <a:ext cx="3497179" cy="524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A3DC04-4CA1-C34D-8C38-31861E52412F}"/>
              </a:ext>
            </a:extLst>
          </p:cNvPr>
          <p:cNvSpPr txBox="1"/>
          <p:nvPr/>
        </p:nvSpPr>
        <p:spPr>
          <a:xfrm>
            <a:off x="4404946" y="2083777"/>
            <a:ext cx="290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far, it’s still OK</a:t>
            </a:r>
          </a:p>
        </p:txBody>
      </p:sp>
    </p:spTree>
    <p:extLst>
      <p:ext uri="{BB962C8B-B14F-4D97-AF65-F5344CB8AC3E}">
        <p14:creationId xmlns:p14="http://schemas.microsoft.com/office/powerpoint/2010/main" val="5839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9EB175-A303-1041-851B-7817B0207A18}"/>
              </a:ext>
            </a:extLst>
          </p:cNvPr>
          <p:cNvSpPr/>
          <p:nvPr/>
        </p:nvSpPr>
        <p:spPr>
          <a:xfrm>
            <a:off x="5249008" y="1240674"/>
            <a:ext cx="2346928" cy="524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71089-0778-4B4D-9DE7-954DDA93C471}"/>
              </a:ext>
            </a:extLst>
          </p:cNvPr>
          <p:cNvSpPr txBox="1"/>
          <p:nvPr/>
        </p:nvSpPr>
        <p:spPr>
          <a:xfrm>
            <a:off x="5534449" y="2074985"/>
            <a:ext cx="1776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Catastrophic</a:t>
            </a:r>
            <a:br>
              <a:rPr lang="en-US" sz="2400" dirty="0"/>
            </a:br>
            <a:r>
              <a:rPr lang="en-US" sz="2400" dirty="0"/>
              <a:t>forgetting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9EB175-A303-1041-851B-7817B0207A18}"/>
              </a:ext>
            </a:extLst>
          </p:cNvPr>
          <p:cNvSpPr/>
          <p:nvPr/>
        </p:nvSpPr>
        <p:spPr>
          <a:xfrm>
            <a:off x="6383214" y="1240674"/>
            <a:ext cx="1212721" cy="5240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09FCF-5AC7-B940-8038-5739BE45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0674"/>
            <a:ext cx="9144000" cy="52403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013205-EB83-DF4A-9901-179E7FF0E150}"/>
              </a:ext>
            </a:extLst>
          </p:cNvPr>
          <p:cNvSpPr/>
          <p:nvPr/>
        </p:nvSpPr>
        <p:spPr>
          <a:xfrm>
            <a:off x="6427177" y="1726058"/>
            <a:ext cx="1081454" cy="4648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265533-F9A9-9F49-B454-6D16C9494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7" y="1403806"/>
            <a:ext cx="5803900" cy="515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5E157C-6A85-9343-94C3-323C25AC3991}"/>
              </a:ext>
            </a:extLst>
          </p:cNvPr>
          <p:cNvSpPr txBox="1"/>
          <p:nvPr/>
        </p:nvSpPr>
        <p:spPr>
          <a:xfrm>
            <a:off x="0" y="955505"/>
            <a:ext cx="66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class appear only latter in the image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79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5FCD5-F456-884A-9A90-212AB76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Soon to be released…</a:t>
            </a:r>
          </a:p>
        </p:txBody>
      </p:sp>
    </p:spTree>
    <p:extLst>
      <p:ext uri="{BB962C8B-B14F-4D97-AF65-F5344CB8AC3E}">
        <p14:creationId xmlns:p14="http://schemas.microsoft.com/office/powerpoint/2010/main" val="537232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Failure Case of Pseudo-Labeling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99A94-762F-404D-8816-6C230A8B5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7" y="2271531"/>
            <a:ext cx="9144000" cy="32070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8E9BB2-CAB7-8D49-A589-5340B584638D}"/>
              </a:ext>
            </a:extLst>
          </p:cNvPr>
          <p:cNvSpPr txBox="1"/>
          <p:nvPr/>
        </p:nvSpPr>
        <p:spPr>
          <a:xfrm>
            <a:off x="2528515" y="1379420"/>
            <a:ext cx="408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pseudo-labels, </a:t>
            </a:r>
            <a:br>
              <a:rPr lang="en-US" dirty="0"/>
            </a:br>
            <a:r>
              <a:rPr lang="en-US" dirty="0"/>
              <a:t>when there is nothing to pseudo-labels?</a:t>
            </a:r>
          </a:p>
        </p:txBody>
      </p:sp>
    </p:spTree>
    <p:extLst>
      <p:ext uri="{BB962C8B-B14F-4D97-AF65-F5344CB8AC3E}">
        <p14:creationId xmlns:p14="http://schemas.microsoft.com/office/powerpoint/2010/main" val="15304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Rehearsal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 descr="*Figure 2: Several steps of incremental learning with a memory storing a subset of previous data.*">
            <a:extLst>
              <a:ext uri="{FF2B5EF4-FFF2-40B4-BE49-F238E27FC236}">
                <a16:creationId xmlns:a16="http://schemas.microsoft.com/office/drawing/2014/main" id="{FFB88629-FCFE-8740-AFA2-97C73A72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11"/>
            <a:ext cx="9144000" cy="43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Rehearsal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 descr="*Figure 2: Several steps of incremental learning with a memory storing a subset of previous data.*">
            <a:extLst>
              <a:ext uri="{FF2B5EF4-FFF2-40B4-BE49-F238E27FC236}">
                <a16:creationId xmlns:a16="http://schemas.microsoft.com/office/drawing/2014/main" id="{FFB88629-FCFE-8740-AFA2-97C73A72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11"/>
            <a:ext cx="9144000" cy="43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EDD6B-36AC-244D-9FA0-8D0D0791BA3C}"/>
              </a:ext>
            </a:extLst>
          </p:cNvPr>
          <p:cNvSpPr txBox="1"/>
          <p:nvPr/>
        </p:nvSpPr>
        <p:spPr>
          <a:xfrm>
            <a:off x="4317559" y="2432129"/>
            <a:ext cx="3609892" cy="199374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EBD7-3F5D-3A47-89EB-D4C4DCA2B6A8}"/>
              </a:ext>
            </a:extLst>
          </p:cNvPr>
          <p:cNvSpPr txBox="1"/>
          <p:nvPr/>
        </p:nvSpPr>
        <p:spPr>
          <a:xfrm>
            <a:off x="4965590" y="3105834"/>
            <a:ext cx="231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pseudo-labels</a:t>
            </a:r>
            <a:br>
              <a:rPr lang="en-US" dirty="0"/>
            </a:br>
            <a:r>
              <a:rPr lang="en-US" dirty="0"/>
              <a:t>memory samples!</a:t>
            </a:r>
          </a:p>
        </p:txBody>
      </p:sp>
    </p:spTree>
    <p:extLst>
      <p:ext uri="{BB962C8B-B14F-4D97-AF65-F5344CB8AC3E}">
        <p14:creationId xmlns:p14="http://schemas.microsoft.com/office/powerpoint/2010/main" val="21226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Rehearsal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79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 descr="*Figure 2: Several steps of incremental learning with a memory storing a subset of previous data.*">
            <a:extLst>
              <a:ext uri="{FF2B5EF4-FFF2-40B4-BE49-F238E27FC236}">
                <a16:creationId xmlns:a16="http://schemas.microsoft.com/office/drawing/2014/main" id="{FFB88629-FCFE-8740-AFA2-97C73A72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11"/>
            <a:ext cx="9144000" cy="43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EDD6B-36AC-244D-9FA0-8D0D0791BA3C}"/>
              </a:ext>
            </a:extLst>
          </p:cNvPr>
          <p:cNvSpPr txBox="1"/>
          <p:nvPr/>
        </p:nvSpPr>
        <p:spPr>
          <a:xfrm>
            <a:off x="4317559" y="2432129"/>
            <a:ext cx="3609892" cy="199374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EBD7-3F5D-3A47-89EB-D4C4DCA2B6A8}"/>
              </a:ext>
            </a:extLst>
          </p:cNvPr>
          <p:cNvSpPr txBox="1"/>
          <p:nvPr/>
        </p:nvSpPr>
        <p:spPr>
          <a:xfrm>
            <a:off x="4965590" y="3105834"/>
            <a:ext cx="231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pseudo-labels</a:t>
            </a:r>
            <a:br>
              <a:rPr lang="en-US" dirty="0"/>
            </a:br>
            <a:r>
              <a:rPr lang="en-US" dirty="0"/>
              <a:t>memory samples!</a:t>
            </a:r>
          </a:p>
        </p:txBody>
      </p:sp>
    </p:spTree>
    <p:extLst>
      <p:ext uri="{BB962C8B-B14F-4D97-AF65-F5344CB8AC3E}">
        <p14:creationId xmlns:p14="http://schemas.microsoft.com/office/powerpoint/2010/main" val="38987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345B85-9EA9-BE4D-A811-B8DB0711EC4D}"/>
              </a:ext>
            </a:extLst>
          </p:cNvPr>
          <p:cNvSpPr/>
          <p:nvPr/>
        </p:nvSpPr>
        <p:spPr>
          <a:xfrm>
            <a:off x="2370348" y="2083244"/>
            <a:ext cx="4403304" cy="3220278"/>
          </a:xfrm>
          <a:prstGeom prst="rect">
            <a:avLst/>
          </a:prstGeom>
          <a:solidFill>
            <a:srgbClr val="20254A"/>
          </a:solidFill>
          <a:ln w="38100"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/>
              <p:nvPr/>
            </p:nvSpPr>
            <p:spPr>
              <a:xfrm>
                <a:off x="2659337" y="3064493"/>
                <a:ext cx="38218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Initialize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37" y="3064493"/>
                <a:ext cx="3821835" cy="923330"/>
              </a:xfrm>
              <a:prstGeom prst="rect">
                <a:avLst/>
              </a:prstGeom>
              <a:blipFill>
                <a:blip r:embed="rId4"/>
                <a:stretch>
                  <a:fillRect l="-1325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DEC96A9-F964-CC45-B3AA-09FC42D74AC4}"/>
              </a:ext>
            </a:extLst>
          </p:cNvPr>
          <p:cNvSpPr/>
          <p:nvPr/>
        </p:nvSpPr>
        <p:spPr>
          <a:xfrm>
            <a:off x="2370348" y="2083244"/>
            <a:ext cx="4403304" cy="580445"/>
          </a:xfrm>
          <a:prstGeom prst="rect">
            <a:avLst/>
          </a:prstGeom>
          <a:solidFill>
            <a:srgbClr val="3D405D"/>
          </a:solidFill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5781-3AD6-9E4C-AAD2-18CBB28963A1}"/>
              </a:ext>
            </a:extLst>
          </p:cNvPr>
          <p:cNvSpPr txBox="1"/>
          <p:nvPr/>
        </p:nvSpPr>
        <p:spPr>
          <a:xfrm>
            <a:off x="2659337" y="2204537"/>
            <a:ext cx="117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5141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Rehearsal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 descr="*Figure 2: Several steps of incremental learning with a memory storing a subset of previous data.*">
            <a:extLst>
              <a:ext uri="{FF2B5EF4-FFF2-40B4-BE49-F238E27FC236}">
                <a16:creationId xmlns:a16="http://schemas.microsoft.com/office/drawing/2014/main" id="{FFB88629-FCFE-8740-AFA2-97C73A72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11"/>
            <a:ext cx="9144000" cy="43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EDD6B-36AC-244D-9FA0-8D0D0791BA3C}"/>
              </a:ext>
            </a:extLst>
          </p:cNvPr>
          <p:cNvSpPr txBox="1"/>
          <p:nvPr/>
        </p:nvSpPr>
        <p:spPr>
          <a:xfrm>
            <a:off x="1020830" y="2487846"/>
            <a:ext cx="7156174" cy="31545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EBD7-3F5D-3A47-89EB-D4C4DCA2B6A8}"/>
              </a:ext>
            </a:extLst>
          </p:cNvPr>
          <p:cNvSpPr txBox="1"/>
          <p:nvPr/>
        </p:nvSpPr>
        <p:spPr>
          <a:xfrm>
            <a:off x="2077549" y="3096083"/>
            <a:ext cx="5436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Very large segmentation images are heavy to store!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Segmentation images are mostly useless</a:t>
            </a:r>
          </a:p>
          <a:p>
            <a:pPr marL="800100" lvl="1" indent="-342900">
              <a:buAutoNum type="arabicPeriod"/>
            </a:pPr>
            <a:r>
              <a:rPr lang="en-US" dirty="0"/>
              <a:t>63% pixels of Pascal-VOC is </a:t>
            </a:r>
            <a:r>
              <a:rPr lang="en-US" i="1" dirty="0"/>
              <a:t>background</a:t>
            </a:r>
          </a:p>
          <a:p>
            <a:pPr marL="800100" lvl="1" indent="-342900">
              <a:buAutoNum type="arabicPeriod"/>
            </a:pPr>
            <a:r>
              <a:rPr lang="en-US" dirty="0"/>
              <a:t>32% pixels of Cityscapes are </a:t>
            </a:r>
            <a:r>
              <a:rPr lang="en-US" i="1" dirty="0"/>
              <a:t>roads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6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Rehearsal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1026" name="Picture 2" descr="*Figure 2: Several steps of incremental learning with a memory storing a subset of previous data.*">
            <a:extLst>
              <a:ext uri="{FF2B5EF4-FFF2-40B4-BE49-F238E27FC236}">
                <a16:creationId xmlns:a16="http://schemas.microsoft.com/office/drawing/2014/main" id="{FFB88629-FCFE-8740-AFA2-97C73A72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11"/>
            <a:ext cx="9144000" cy="43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BEDD6B-36AC-244D-9FA0-8D0D0791BA3C}"/>
              </a:ext>
            </a:extLst>
          </p:cNvPr>
          <p:cNvSpPr txBox="1"/>
          <p:nvPr/>
        </p:nvSpPr>
        <p:spPr>
          <a:xfrm>
            <a:off x="1020830" y="2487846"/>
            <a:ext cx="7156174" cy="315457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EBD7-3F5D-3A47-89EB-D4C4DCA2B6A8}"/>
              </a:ext>
            </a:extLst>
          </p:cNvPr>
          <p:cNvSpPr txBox="1"/>
          <p:nvPr/>
        </p:nvSpPr>
        <p:spPr>
          <a:xfrm>
            <a:off x="3150975" y="3695801"/>
            <a:ext cx="339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store only what matter?</a:t>
            </a:r>
          </a:p>
        </p:txBody>
      </p:sp>
    </p:spTree>
    <p:extLst>
      <p:ext uri="{BB962C8B-B14F-4D97-AF65-F5344CB8AC3E}">
        <p14:creationId xmlns:p14="http://schemas.microsoft.com/office/powerpoint/2010/main" val="397240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82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19EF-360C-BF42-9B74-EFFA4DAA9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304"/>
          <a:stretch/>
        </p:blipFill>
        <p:spPr>
          <a:xfrm>
            <a:off x="0" y="1909725"/>
            <a:ext cx="3538330" cy="3801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4F9959-5A78-7F49-99A3-0BCA84D0254A}"/>
              </a:ext>
            </a:extLst>
          </p:cNvPr>
          <p:cNvSpPr txBox="1"/>
          <p:nvPr/>
        </p:nvSpPr>
        <p:spPr>
          <a:xfrm>
            <a:off x="4251747" y="4079019"/>
            <a:ext cx="4352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Storing only the objects</a:t>
            </a:r>
          </a:p>
        </p:txBody>
      </p:sp>
    </p:spTree>
    <p:extLst>
      <p:ext uri="{BB962C8B-B14F-4D97-AF65-F5344CB8AC3E}">
        <p14:creationId xmlns:p14="http://schemas.microsoft.com/office/powerpoint/2010/main" val="182732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83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19EF-360C-BF42-9B74-EFFA4DAA9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91"/>
          <a:stretch/>
        </p:blipFill>
        <p:spPr>
          <a:xfrm>
            <a:off x="0" y="1909725"/>
            <a:ext cx="5898635" cy="380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428B2-B516-F54F-8730-0B44979DC614}"/>
              </a:ext>
            </a:extLst>
          </p:cNvPr>
          <p:cNvSpPr txBox="1"/>
          <p:nvPr/>
        </p:nvSpPr>
        <p:spPr>
          <a:xfrm>
            <a:off x="6273579" y="3339548"/>
            <a:ext cx="26080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Pasting into current task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9A1DCD-26FE-7D46-9D98-E2000B5DDFE9}"/>
              </a:ext>
            </a:extLst>
          </p:cNvPr>
          <p:cNvSpPr/>
          <p:nvPr/>
        </p:nvSpPr>
        <p:spPr>
          <a:xfrm>
            <a:off x="5041130" y="2584174"/>
            <a:ext cx="1160890" cy="84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9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84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19EF-360C-BF42-9B74-EFFA4DAA9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91"/>
          <a:stretch/>
        </p:blipFill>
        <p:spPr>
          <a:xfrm>
            <a:off x="0" y="1909725"/>
            <a:ext cx="5898635" cy="3801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5428B2-B516-F54F-8730-0B44979DC614}"/>
              </a:ext>
            </a:extLst>
          </p:cNvPr>
          <p:cNvSpPr txBox="1"/>
          <p:nvPr/>
        </p:nvSpPr>
        <p:spPr>
          <a:xfrm>
            <a:off x="6234050" y="3896139"/>
            <a:ext cx="260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Interference!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9A1DCD-26FE-7D46-9D98-E2000B5DDFE9}"/>
              </a:ext>
            </a:extLst>
          </p:cNvPr>
          <p:cNvSpPr/>
          <p:nvPr/>
        </p:nvSpPr>
        <p:spPr>
          <a:xfrm>
            <a:off x="5041130" y="2584174"/>
            <a:ext cx="1160890" cy="84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5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85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CD19EF-360C-BF42-9B74-EFFA4DAA9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9725"/>
            <a:ext cx="9144000" cy="3801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3ABD8-3759-1540-91B9-2E19F5D7F324}"/>
              </a:ext>
            </a:extLst>
          </p:cNvPr>
          <p:cNvSpPr txBox="1"/>
          <p:nvPr/>
        </p:nvSpPr>
        <p:spPr>
          <a:xfrm>
            <a:off x="5645655" y="1617337"/>
            <a:ext cx="319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Selecting erasing!</a:t>
            </a:r>
          </a:p>
        </p:txBody>
      </p:sp>
    </p:spTree>
    <p:extLst>
      <p:ext uri="{BB962C8B-B14F-4D97-AF65-F5344CB8AC3E}">
        <p14:creationId xmlns:p14="http://schemas.microsoft.com/office/powerpoint/2010/main" val="20066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86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8421-1126-3C47-B12B-DCCEAC13B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453"/>
          <a:stretch/>
        </p:blipFill>
        <p:spPr>
          <a:xfrm>
            <a:off x="412750" y="1936750"/>
            <a:ext cx="8318500" cy="10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8421-1126-3C47-B12B-DCCEAC13B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38"/>
          <a:stretch/>
        </p:blipFill>
        <p:spPr>
          <a:xfrm>
            <a:off x="412750" y="1936750"/>
            <a:ext cx="8318500" cy="16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88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8421-1126-3C47-B12B-DCCEAC13B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819"/>
          <a:stretch/>
        </p:blipFill>
        <p:spPr>
          <a:xfrm>
            <a:off x="412750" y="1936750"/>
            <a:ext cx="8318500" cy="20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89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8421-1126-3C47-B12B-DCCEAC13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1936750"/>
            <a:ext cx="8318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345B85-9EA9-BE4D-A811-B8DB0711EC4D}"/>
              </a:ext>
            </a:extLst>
          </p:cNvPr>
          <p:cNvSpPr/>
          <p:nvPr/>
        </p:nvSpPr>
        <p:spPr>
          <a:xfrm>
            <a:off x="2370348" y="2083244"/>
            <a:ext cx="4403304" cy="3220278"/>
          </a:xfrm>
          <a:prstGeom prst="rect">
            <a:avLst/>
          </a:prstGeom>
          <a:solidFill>
            <a:srgbClr val="20254A"/>
          </a:solidFill>
          <a:ln w="38100"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/>
              <p:nvPr/>
            </p:nvSpPr>
            <p:spPr>
              <a:xfrm>
                <a:off x="2659337" y="3064493"/>
                <a:ext cx="382183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Initialize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fr-FR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on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r>
                  <a:rPr lang="fr-FR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fr-FR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800100" lvl="1" indent="-342900">
                  <a:buAutoNum type="arabicPeriod"/>
                </a:pPr>
                <a:r>
                  <a:rPr lang="fr-FR" dirty="0" err="1">
                    <a:solidFill>
                      <a:schemeClr val="bg1"/>
                    </a:solidFill>
                  </a:rPr>
                  <a:t>Initialize</a:t>
                </a:r>
                <a:r>
                  <a:rPr lang="fr-FR" b="0" dirty="0">
                    <a:solidFill>
                      <a:schemeClr val="bg1"/>
                    </a:solidFill>
                  </a:rPr>
                  <a:t>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F6C25B-FBC0-6C4E-8F0E-C1349154F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337" y="3064493"/>
                <a:ext cx="3821835" cy="1477328"/>
              </a:xfrm>
              <a:prstGeom prst="rect">
                <a:avLst/>
              </a:prstGeom>
              <a:blipFill>
                <a:blip r:embed="rId4"/>
                <a:stretch>
                  <a:fillRect l="-1325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DEC96A9-F964-CC45-B3AA-09FC42D74AC4}"/>
              </a:ext>
            </a:extLst>
          </p:cNvPr>
          <p:cNvSpPr/>
          <p:nvPr/>
        </p:nvSpPr>
        <p:spPr>
          <a:xfrm>
            <a:off x="2370348" y="2083244"/>
            <a:ext cx="4403304" cy="580445"/>
          </a:xfrm>
          <a:prstGeom prst="rect">
            <a:avLst/>
          </a:prstGeom>
          <a:solidFill>
            <a:srgbClr val="3D405D"/>
          </a:solidFill>
          <a:ln>
            <a:solidFill>
              <a:srgbClr val="3D40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5781-3AD6-9E4C-AAD2-18CBB28963A1}"/>
              </a:ext>
            </a:extLst>
          </p:cNvPr>
          <p:cNvSpPr txBox="1"/>
          <p:nvPr/>
        </p:nvSpPr>
        <p:spPr>
          <a:xfrm>
            <a:off x="2659337" y="2204537"/>
            <a:ext cx="117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6327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90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2B8421-1126-3C47-B12B-DCCEAC13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0" y="1936750"/>
            <a:ext cx="83185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8E9180-514B-864C-9B52-81A14C6179E5}"/>
              </a:ext>
            </a:extLst>
          </p:cNvPr>
          <p:cNvSpPr/>
          <p:nvPr/>
        </p:nvSpPr>
        <p:spPr>
          <a:xfrm>
            <a:off x="3665551" y="3625795"/>
            <a:ext cx="453225" cy="826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50421-22C8-C947-B96C-B214B041ADD5}"/>
              </a:ext>
            </a:extLst>
          </p:cNvPr>
          <p:cNvSpPr/>
          <p:nvPr/>
        </p:nvSpPr>
        <p:spPr>
          <a:xfrm>
            <a:off x="8222973" y="3617844"/>
            <a:ext cx="453225" cy="826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1300" y="297994"/>
            <a:ext cx="5696599" cy="680225"/>
          </a:xfrm>
        </p:spPr>
        <p:txBody>
          <a:bodyPr/>
          <a:lstStyle/>
          <a:p>
            <a:r>
              <a:rPr lang="en-US" dirty="0"/>
              <a:t>Object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CB0C1-2DF4-8B4C-AC0E-201D3DFFEAFD}" type="slidenum">
              <a:rPr lang="fr-FR" smtClean="0"/>
              <a:pPr/>
              <a:t>91</a:t>
            </a:fld>
            <a:endParaRPr lang="fr-F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Continual Segmentation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947887B-6A4C-AD4E-90B2-9E6BD1056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35" y="376962"/>
            <a:ext cx="1907342" cy="52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F84C2-1623-F547-8E3F-9DB5EEBE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0" y="2000250"/>
            <a:ext cx="5651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5FCD5-F456-884A-9A90-212AB763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questions?</a:t>
            </a:r>
          </a:p>
        </p:txBody>
      </p:sp>
    </p:spTree>
    <p:extLst>
      <p:ext uri="{BB962C8B-B14F-4D97-AF65-F5344CB8AC3E}">
        <p14:creationId xmlns:p14="http://schemas.microsoft.com/office/powerpoint/2010/main" val="335569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242954"/>
      </a:dk2>
      <a:lt2>
        <a:srgbClr val="E7E6E6"/>
      </a:lt2>
      <a:accent1>
        <a:srgbClr val="4472C4"/>
      </a:accent1>
      <a:accent2>
        <a:srgbClr val="A0322C"/>
      </a:accent2>
      <a:accent3>
        <a:srgbClr val="ED7D31"/>
      </a:accent3>
      <a:accent4>
        <a:srgbClr val="FFC000"/>
      </a:accent4>
      <a:accent5>
        <a:srgbClr val="70AC46"/>
      </a:accent5>
      <a:accent6>
        <a:srgbClr val="52A9D2"/>
      </a:accent6>
      <a:hlink>
        <a:srgbClr val="0563C1"/>
      </a:hlink>
      <a:folHlink>
        <a:srgbClr val="954F72"/>
      </a:folHlink>
    </a:clrScheme>
    <a:fontScheme name="Flama">
      <a:majorFont>
        <a:latin typeface="Flama"/>
        <a:ea typeface=""/>
        <a:cs typeface=""/>
      </a:majorFont>
      <a:minorFont>
        <a:latin typeface="Flama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" id="{B968B873-EBDC-1548-9845-9A6F4170429A}" vid="{32F52F4F-39CB-4049-89AD-6C2AA66C10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10400</TotalTime>
  <Words>2079</Words>
  <Application>Microsoft Macintosh PowerPoint</Application>
  <PresentationFormat>On-screen Show (4:3)</PresentationFormat>
  <Paragraphs>758</Paragraphs>
  <Slides>92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Flama</vt:lpstr>
      <vt:lpstr>Flama Light</vt:lpstr>
      <vt:lpstr>Latin Modern Roman 10</vt:lpstr>
      <vt:lpstr>Arial</vt:lpstr>
      <vt:lpstr>Calibri</vt:lpstr>
      <vt:lpstr>Cambria Math</vt:lpstr>
      <vt:lpstr>Menlo-Regular</vt:lpstr>
      <vt:lpstr>Times</vt:lpstr>
      <vt:lpstr>Office Theme</vt:lpstr>
      <vt:lpstr>Learning continuously without forgetting for Continual Semantic Segmentation</vt:lpstr>
      <vt:lpstr>The Team</vt:lpstr>
      <vt:lpstr>What is Continual Learning?</vt:lpstr>
      <vt:lpstr>What</vt:lpstr>
      <vt:lpstr>What</vt:lpstr>
      <vt:lpstr>What</vt:lpstr>
      <vt:lpstr>What</vt:lpstr>
      <vt:lpstr>Protocol</vt:lpstr>
      <vt:lpstr>Protocol</vt:lpstr>
      <vt:lpstr>Protocol</vt:lpstr>
      <vt:lpstr>Protocol</vt:lpstr>
      <vt:lpstr>Protocol</vt:lpstr>
      <vt:lpstr>Evaluation</vt:lpstr>
      <vt:lpstr>Evaluation</vt:lpstr>
      <vt:lpstr>Evaluation</vt:lpstr>
      <vt:lpstr>Example</vt:lpstr>
      <vt:lpstr>Example</vt:lpstr>
      <vt:lpstr>Example</vt:lpstr>
      <vt:lpstr>Example</vt:lpstr>
      <vt:lpstr>Example</vt:lpstr>
      <vt:lpstr>How to Solve it?</vt:lpstr>
      <vt:lpstr>Broad Strategies</vt:lpstr>
      <vt:lpstr>Broad Strategies</vt:lpstr>
      <vt:lpstr>1. Rehearsal</vt:lpstr>
      <vt:lpstr>1. Rehearsal</vt:lpstr>
      <vt:lpstr>Broad Strategies</vt:lpstr>
      <vt:lpstr>2. Constraints</vt:lpstr>
      <vt:lpstr>2. Constraints</vt:lpstr>
      <vt:lpstr>2. Constraints</vt:lpstr>
      <vt:lpstr>Broad Strategies</vt:lpstr>
      <vt:lpstr>3. Architecture</vt:lpstr>
      <vt:lpstr>Broad Strategies</vt:lpstr>
      <vt:lpstr>4. Classifier Correction</vt:lpstr>
      <vt:lpstr>4. Classifier Correction</vt:lpstr>
      <vt:lpstr>4. Classifier Correction</vt:lpstr>
      <vt:lpstr>Learning without Forgetting for  Continual Semantic Segmentation</vt:lpstr>
      <vt:lpstr>PLOP, CVPR 2021</vt:lpstr>
      <vt:lpstr>Segmentation</vt:lpstr>
      <vt:lpstr>Continual?</vt:lpstr>
      <vt:lpstr>Background shift</vt:lpstr>
      <vt:lpstr>Background shift</vt:lpstr>
      <vt:lpstr>Background shift</vt:lpstr>
      <vt:lpstr>Problems and weakness</vt:lpstr>
      <vt:lpstr>Problem 1: Forgetting</vt:lpstr>
      <vt:lpstr>Problem 1: Forgetting</vt:lpstr>
      <vt:lpstr>Problem 1: Forgetting</vt:lpstr>
      <vt:lpstr>Problem 1: Forgetting</vt:lpstr>
      <vt:lpstr>Problem 1: Forgetting</vt:lpstr>
      <vt:lpstr>Problem 1: Forgetting</vt:lpstr>
      <vt:lpstr>Problem 1: Forgetting</vt:lpstr>
      <vt:lpstr>Problem 1: Forgetting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Problem 1: Background shift</vt:lpstr>
      <vt:lpstr>Different pseudo-labeling</vt:lpstr>
      <vt:lpstr>Different pseudo-labeling</vt:lpstr>
      <vt:lpstr>Different pseudo-labeling</vt:lpstr>
      <vt:lpstr>Experiments</vt:lpstr>
      <vt:lpstr>Experiments</vt:lpstr>
      <vt:lpstr>Experiments</vt:lpstr>
      <vt:lpstr>Visuals</vt:lpstr>
      <vt:lpstr>Visuals</vt:lpstr>
      <vt:lpstr>Visuals</vt:lpstr>
      <vt:lpstr>Visuals</vt:lpstr>
      <vt:lpstr>Visuals</vt:lpstr>
      <vt:lpstr>Visuals</vt:lpstr>
      <vt:lpstr>Visuals</vt:lpstr>
      <vt:lpstr>Soon to be released…</vt:lpstr>
      <vt:lpstr>Failure Case of Pseudo-Labeling</vt:lpstr>
      <vt:lpstr>Rehearsal Learning</vt:lpstr>
      <vt:lpstr>Rehearsal Learning</vt:lpstr>
      <vt:lpstr>Rehearsal Learning</vt:lpstr>
      <vt:lpstr>Rehearsal Learning</vt:lpstr>
      <vt:lpstr>Rehearsal Learning</vt:lpstr>
      <vt:lpstr>Object Learning</vt:lpstr>
      <vt:lpstr>Object Learning</vt:lpstr>
      <vt:lpstr>Object Learning</vt:lpstr>
      <vt:lpstr>Object Learning</vt:lpstr>
      <vt:lpstr>Object Learning</vt:lpstr>
      <vt:lpstr>Object Learning</vt:lpstr>
      <vt:lpstr>Object Learning</vt:lpstr>
      <vt:lpstr>Object Learning</vt:lpstr>
      <vt:lpstr>Object Learning</vt:lpstr>
      <vt:lpstr>Object Learning</vt:lpstr>
      <vt:lpstr>What are your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</cp:revision>
  <cp:lastPrinted>2018-03-21T14:52:24Z</cp:lastPrinted>
  <dcterms:created xsi:type="dcterms:W3CDTF">2019-11-30T12:21:12Z</dcterms:created>
  <dcterms:modified xsi:type="dcterms:W3CDTF">2021-06-28T07:58:11Z</dcterms:modified>
</cp:coreProperties>
</file>